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801600" cy="9601200" type="A3"/>
  <p:notesSz cx="6858000" cy="9144000"/>
  <p:defaultTextStyle>
    <a:defPPr>
      <a:defRPr lang="ru-RU"/>
    </a:defPPr>
    <a:lvl1pPr marL="0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39877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79756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919632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559512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199388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839265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479144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5119021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40A"/>
    <a:srgbClr val="F74C07"/>
    <a:srgbClr val="F78D35"/>
    <a:srgbClr val="F67E1A"/>
    <a:srgbClr val="FB7E31"/>
    <a:srgbClr val="AFE8F3"/>
    <a:srgbClr val="F89B4E"/>
    <a:srgbClr val="98E1F0"/>
    <a:srgbClr val="79D8EB"/>
    <a:srgbClr val="F67B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34" y="7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56173-C894-4848-B162-5053D2C3341B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87323-ADDE-46A9-B7F6-7D19D1504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90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87323-ADDE-46A9-B7F6-7D19D1504FD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47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982600"/>
            <a:ext cx="10881360" cy="205803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9"/>
            <a:ext cx="2880360" cy="81921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384499"/>
            <a:ext cx="8427720" cy="81921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5" y="6169661"/>
            <a:ext cx="10881360" cy="1906905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5" y="4069402"/>
            <a:ext cx="10881360" cy="2100261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3987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797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9196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595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9938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8392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4791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11902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0" y="2240285"/>
            <a:ext cx="5654040" cy="6336349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0" y="2240285"/>
            <a:ext cx="5654040" cy="6336349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9" y="2149162"/>
            <a:ext cx="5656267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877" indent="0">
              <a:buNone/>
              <a:defRPr sz="2700" b="1"/>
            </a:lvl2pPr>
            <a:lvl3pPr marL="1279756" indent="0">
              <a:buNone/>
              <a:defRPr sz="2400" b="1"/>
            </a:lvl3pPr>
            <a:lvl4pPr marL="1919632" indent="0">
              <a:buNone/>
              <a:defRPr sz="2100" b="1"/>
            </a:lvl4pPr>
            <a:lvl5pPr marL="2559512" indent="0">
              <a:buNone/>
              <a:defRPr sz="2100" b="1"/>
            </a:lvl5pPr>
            <a:lvl6pPr marL="3199388" indent="0">
              <a:buNone/>
              <a:defRPr sz="2100" b="1"/>
            </a:lvl6pPr>
            <a:lvl7pPr marL="3839265" indent="0">
              <a:buNone/>
              <a:defRPr sz="2100" b="1"/>
            </a:lvl7pPr>
            <a:lvl8pPr marL="4479144" indent="0">
              <a:buNone/>
              <a:defRPr sz="2100" b="1"/>
            </a:lvl8pPr>
            <a:lvl9pPr marL="5119021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9" y="3044827"/>
            <a:ext cx="5656267" cy="5531804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53" y="2149162"/>
            <a:ext cx="5658479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877" indent="0">
              <a:buNone/>
              <a:defRPr sz="2700" b="1"/>
            </a:lvl2pPr>
            <a:lvl3pPr marL="1279756" indent="0">
              <a:buNone/>
              <a:defRPr sz="2400" b="1"/>
            </a:lvl3pPr>
            <a:lvl4pPr marL="1919632" indent="0">
              <a:buNone/>
              <a:defRPr sz="2100" b="1"/>
            </a:lvl4pPr>
            <a:lvl5pPr marL="2559512" indent="0">
              <a:buNone/>
              <a:defRPr sz="2100" b="1"/>
            </a:lvl5pPr>
            <a:lvl6pPr marL="3199388" indent="0">
              <a:buNone/>
              <a:defRPr sz="2100" b="1"/>
            </a:lvl6pPr>
            <a:lvl7pPr marL="3839265" indent="0">
              <a:buNone/>
              <a:defRPr sz="2100" b="1"/>
            </a:lvl7pPr>
            <a:lvl8pPr marL="4479144" indent="0">
              <a:buNone/>
              <a:defRPr sz="2100" b="1"/>
            </a:lvl8pPr>
            <a:lvl9pPr marL="5119021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53" y="3044827"/>
            <a:ext cx="5658479" cy="5531804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9" y="382272"/>
            <a:ext cx="4211635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7" y="382273"/>
            <a:ext cx="7156451" cy="8194359"/>
          </a:xfrm>
        </p:spPr>
        <p:txBody>
          <a:bodyPr/>
          <a:lstStyle>
            <a:lvl1pPr>
              <a:defRPr sz="4500"/>
            </a:lvl1pPr>
            <a:lvl2pPr>
              <a:defRPr sz="37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9" y="2009141"/>
            <a:ext cx="4211635" cy="6567489"/>
          </a:xfrm>
        </p:spPr>
        <p:txBody>
          <a:bodyPr/>
          <a:lstStyle>
            <a:lvl1pPr marL="0" indent="0">
              <a:buNone/>
              <a:defRPr sz="1900"/>
            </a:lvl1pPr>
            <a:lvl2pPr marL="639877" indent="0">
              <a:buNone/>
              <a:defRPr sz="1600"/>
            </a:lvl2pPr>
            <a:lvl3pPr marL="1279756" indent="0">
              <a:buNone/>
              <a:defRPr sz="1300"/>
            </a:lvl3pPr>
            <a:lvl4pPr marL="1919632" indent="0">
              <a:buNone/>
              <a:defRPr sz="1300"/>
            </a:lvl4pPr>
            <a:lvl5pPr marL="2559512" indent="0">
              <a:buNone/>
              <a:defRPr sz="1300"/>
            </a:lvl5pPr>
            <a:lvl6pPr marL="3199388" indent="0">
              <a:buNone/>
              <a:defRPr sz="1300"/>
            </a:lvl6pPr>
            <a:lvl7pPr marL="3839265" indent="0">
              <a:buNone/>
              <a:defRPr sz="1300"/>
            </a:lvl7pPr>
            <a:lvl8pPr marL="4479144" indent="0">
              <a:buNone/>
              <a:defRPr sz="1300"/>
            </a:lvl8pPr>
            <a:lvl9pPr marL="511902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7" y="6720843"/>
            <a:ext cx="7680960" cy="79343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7" y="857884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877" indent="0">
              <a:buNone/>
              <a:defRPr sz="3700"/>
            </a:lvl2pPr>
            <a:lvl3pPr marL="1279756" indent="0">
              <a:buNone/>
              <a:defRPr sz="3300"/>
            </a:lvl3pPr>
            <a:lvl4pPr marL="1919632" indent="0">
              <a:buNone/>
              <a:defRPr sz="2700"/>
            </a:lvl4pPr>
            <a:lvl5pPr marL="2559512" indent="0">
              <a:buNone/>
              <a:defRPr sz="2700"/>
            </a:lvl5pPr>
            <a:lvl6pPr marL="3199388" indent="0">
              <a:buNone/>
              <a:defRPr sz="2700"/>
            </a:lvl6pPr>
            <a:lvl7pPr marL="3839265" indent="0">
              <a:buNone/>
              <a:defRPr sz="2700"/>
            </a:lvl7pPr>
            <a:lvl8pPr marL="4479144" indent="0">
              <a:buNone/>
              <a:defRPr sz="2700"/>
            </a:lvl8pPr>
            <a:lvl9pPr marL="5119021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7" y="7514277"/>
            <a:ext cx="7680960" cy="1126806"/>
          </a:xfrm>
        </p:spPr>
        <p:txBody>
          <a:bodyPr/>
          <a:lstStyle>
            <a:lvl1pPr marL="0" indent="0">
              <a:buNone/>
              <a:defRPr sz="1900"/>
            </a:lvl1pPr>
            <a:lvl2pPr marL="639877" indent="0">
              <a:buNone/>
              <a:defRPr sz="1600"/>
            </a:lvl2pPr>
            <a:lvl3pPr marL="1279756" indent="0">
              <a:buNone/>
              <a:defRPr sz="1300"/>
            </a:lvl3pPr>
            <a:lvl4pPr marL="1919632" indent="0">
              <a:buNone/>
              <a:defRPr sz="1300"/>
            </a:lvl4pPr>
            <a:lvl5pPr marL="2559512" indent="0">
              <a:buNone/>
              <a:defRPr sz="1300"/>
            </a:lvl5pPr>
            <a:lvl6pPr marL="3199388" indent="0">
              <a:buNone/>
              <a:defRPr sz="1300"/>
            </a:lvl6pPr>
            <a:lvl7pPr marL="3839265" indent="0">
              <a:buNone/>
              <a:defRPr sz="1300"/>
            </a:lvl7pPr>
            <a:lvl8pPr marL="4479144" indent="0">
              <a:buNone/>
              <a:defRPr sz="1300"/>
            </a:lvl8pPr>
            <a:lvl9pPr marL="511902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75" tIns="63987" rIns="127975" bIns="6398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240285"/>
            <a:ext cx="11521440" cy="6336349"/>
          </a:xfrm>
          <a:prstGeom prst="rect">
            <a:avLst/>
          </a:prstGeom>
        </p:spPr>
        <p:txBody>
          <a:bodyPr vert="horz" lIns="127975" tIns="63987" rIns="127975" bIns="6398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0080" y="8898895"/>
            <a:ext cx="2987040" cy="511175"/>
          </a:xfrm>
          <a:prstGeom prst="rect">
            <a:avLst/>
          </a:prstGeom>
        </p:spPr>
        <p:txBody>
          <a:bodyPr vert="horz" lIns="127975" tIns="63987" rIns="127975" bIns="63987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73880" y="8898895"/>
            <a:ext cx="4053840" cy="511175"/>
          </a:xfrm>
          <a:prstGeom prst="rect">
            <a:avLst/>
          </a:prstGeom>
        </p:spPr>
        <p:txBody>
          <a:bodyPr vert="horz" lIns="127975" tIns="63987" rIns="127975" bIns="63987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74480" y="8898895"/>
            <a:ext cx="2987040" cy="511175"/>
          </a:xfrm>
          <a:prstGeom prst="rect">
            <a:avLst/>
          </a:prstGeom>
        </p:spPr>
        <p:txBody>
          <a:bodyPr vert="horz" lIns="127975" tIns="63987" rIns="127975" bIns="63987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756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08" indent="-479908" algn="l" defTabSz="1279756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02" indent="-399923" algn="l" defTabSz="1279756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693" indent="-319940" algn="l" defTabSz="1279756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572" indent="-319940" algn="l" defTabSz="127975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449" indent="-319940" algn="l" defTabSz="1279756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328" indent="-319940" algn="l" defTabSz="12797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204" indent="-319940" algn="l" defTabSz="12797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081" indent="-319940" algn="l" defTabSz="12797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8960" indent="-319940" algn="l" defTabSz="12797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77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756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632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512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388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265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144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021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446" y="3539971"/>
            <a:ext cx="6094978" cy="4700137"/>
          </a:xfrm>
          <a:prstGeom prst="rect">
            <a:avLst/>
          </a:prstGeom>
          <a:solidFill>
            <a:srgbClr val="F78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792383" y="5723858"/>
            <a:ext cx="1431953" cy="461635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Фонарик, 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запас батареек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87977" y="5172815"/>
            <a:ext cx="1431953" cy="461635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Документы, наличные деньги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92383" y="6290784"/>
            <a:ext cx="1431953" cy="461635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Спички, зажигалки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710763" y="5189945"/>
            <a:ext cx="1716666" cy="461635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Средства личной гигиены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723237" y="5743302"/>
            <a:ext cx="1097068" cy="461635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Запас еды 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и воды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710763" y="6206656"/>
            <a:ext cx="1745659" cy="646300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Средства связи, зарядные 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устройства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718115" y="5174475"/>
            <a:ext cx="1716666" cy="461635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Универсальный нож, широкий скотч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740144" y="6302953"/>
            <a:ext cx="1716666" cy="461635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Маленький блокнот и карандаш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717673" y="5763373"/>
            <a:ext cx="1716666" cy="461635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Аптечка первой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помощи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84497" y="6909261"/>
            <a:ext cx="1431953" cy="276969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err="1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Самоспасатель</a:t>
            </a:r>
            <a:endParaRPr lang="ru-RU" sz="1200" b="1" dirty="0" smtClean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723236" y="6884197"/>
            <a:ext cx="1457625" cy="461635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Ватно-марлевые 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повязки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730525" y="6884197"/>
            <a:ext cx="1716666" cy="461635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Резиновые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перчатки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7981" y="1827995"/>
            <a:ext cx="3758591" cy="523190"/>
          </a:xfrm>
          <a:prstGeom prst="rect">
            <a:avLst/>
          </a:prstGeom>
          <a:noFill/>
          <a:ln w="38100" cap="sq" cmpd="dbl">
            <a:noFill/>
            <a:miter lim="800000"/>
          </a:ln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1. Включите </a:t>
            </a:r>
            <a:r>
              <a:rPr lang="ru-RU" sz="14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радиоприемник, телевизор </a:t>
            </a:r>
            <a:endParaRPr lang="ru-RU" sz="1400" b="1" dirty="0" smtClean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и прослушайте экстренное сообщение.</a:t>
            </a:r>
            <a:endParaRPr lang="ru-RU" sz="27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2788" y="1912965"/>
            <a:ext cx="4878812" cy="307746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3</a:t>
            </a:r>
            <a:r>
              <a:rPr lang="ru-RU" sz="14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 Не забудьте взять с собой «тревожный чемоданчик».</a:t>
            </a:r>
            <a:endParaRPr lang="ru-RU" sz="14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7337"/>
            <a:ext cx="12801600" cy="76941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215900" prst="coolSlant"/>
          </a:sp3d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2200" b="1" kern="500" spc="8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ИНФОРМАЦИЯ ПО ГРАЖДАНСКОЙ ОБОРОНЕ</a:t>
            </a:r>
          </a:p>
          <a:p>
            <a:pPr algn="ctr"/>
            <a:r>
              <a:rPr lang="ru-RU" sz="2200" b="1" kern="500" spc="8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ДЛЯ ЖИТЕЛЕЙ МНОГОКВАРТИРНЫХ ДОМОВ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8975" y="1404473"/>
            <a:ext cx="12832794" cy="338524"/>
          </a:xfrm>
          <a:prstGeom prst="rect">
            <a:avLst/>
          </a:prstGeom>
          <a:solidFill>
            <a:srgbClr val="00B0F0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Услышав сигнал , действуйте быстро, но без паники!</a:t>
            </a:r>
            <a:endParaRPr lang="ru-RU" sz="16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96" y="715193"/>
            <a:ext cx="12749370" cy="677078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СИГНАЛ «ВНИМАНИЕ ВСЕМ!» 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СОПРОВОЖДАЕТСЯ ВКЛЮЧЕНИЕМ СИРЕН</a:t>
            </a:r>
            <a:r>
              <a:rPr lang="ru-RU" sz="1400" b="1" dirty="0" smtClean="0">
                <a:solidFill>
                  <a:srgbClr val="FF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ПРЕРЫВИСТЫМИ ГУДКАМИ С ПОСЛЕДУЮЩЕЙ РЕЧЕВОЙ ИНФОРМАЦИЕЙ О СИГНАЛЕ ГО</a:t>
            </a:r>
            <a:endParaRPr lang="ru-RU" sz="1400" b="1" dirty="0">
              <a:solidFill>
                <a:srgbClr val="FF000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072408"/>
            <a:ext cx="12801600" cy="338524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215900" prst="coolSlant"/>
          </a:sp3d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ПОДГОТОВЬТЕСЬ ЗАБЛАГОВРЕМЕННО</a:t>
            </a:r>
            <a:endParaRPr lang="ru-RU" sz="16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392" y="8830107"/>
            <a:ext cx="6431646" cy="692481"/>
          </a:xfrm>
          <a:prstGeom prst="rect">
            <a:avLst/>
          </a:prstGeom>
          <a:noFill/>
          <a:ln>
            <a:noFill/>
          </a:ln>
        </p:spPr>
        <p:txBody>
          <a:bodyPr wrap="square" lIns="91423" tIns="45712" rIns="91423" bIns="4571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300" b="1" dirty="0" smtClean="0">
                <a:latin typeface="Bahnschrift" panose="020B0502040204020203" pitchFamily="34" charset="0"/>
                <a:cs typeface="Arial" panose="020B0604020202020204" pitchFamily="34" charset="0"/>
              </a:rPr>
              <a:t>Адрес пункта выдачи СИЗ</a:t>
            </a:r>
            <a:r>
              <a:rPr lang="ru-RU" sz="1300" u="sng" dirty="0" smtClean="0">
                <a:latin typeface="Bahnschrift" panose="020B0502040204020203" pitchFamily="34" charset="0"/>
                <a:cs typeface="Arial" panose="020B0604020202020204" pitchFamily="34" charset="0"/>
              </a:rPr>
              <a:t>                                                                                         </a:t>
            </a:r>
            <a:r>
              <a:rPr lang="ru-RU" sz="1300" u="sng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.</a:t>
            </a:r>
            <a:endParaRPr lang="ru-RU" sz="1300" b="1" dirty="0" smtClean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Bahnschrift" panose="020B0502040204020203" pitchFamily="34" charset="0"/>
                <a:cs typeface="Arial" panose="020B0604020202020204" pitchFamily="34" charset="0"/>
              </a:rPr>
              <a:t>Телефон ответственного</a:t>
            </a:r>
            <a:r>
              <a:rPr lang="ru-RU" sz="1300" u="sng" dirty="0" smtClean="0">
                <a:latin typeface="Bahnschrift" panose="020B0502040204020203" pitchFamily="34" charset="0"/>
                <a:cs typeface="Arial" panose="020B0604020202020204" pitchFamily="34" charset="0"/>
              </a:rPr>
              <a:t>:                                                                                           </a:t>
            </a:r>
            <a:r>
              <a:rPr lang="ru-RU" sz="1300" u="sng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4" name="Picture 5" descr="C:\Users\pavluchenko\Desktop\IMG_64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8" y="1720811"/>
            <a:ext cx="627941" cy="64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:\Users\pavluchenko\Desktop\IMG_64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4599">
            <a:off x="84316" y="759894"/>
            <a:ext cx="712218" cy="72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6493459" y="3604704"/>
            <a:ext cx="6094978" cy="4635404"/>
          </a:xfrm>
          <a:prstGeom prst="rect">
            <a:avLst/>
          </a:prstGeom>
          <a:solidFill>
            <a:srgbClr val="F78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201391" y="3453964"/>
            <a:ext cx="6104033" cy="338524"/>
          </a:xfrm>
          <a:prstGeom prst="rect">
            <a:avLst/>
          </a:prstGeom>
          <a:solidFill>
            <a:srgbClr val="F78D35"/>
          </a:solidFill>
          <a:scene3d>
            <a:camera prst="orthographicFront"/>
            <a:lightRig rig="threePt" dir="t"/>
          </a:scene3d>
          <a:sp3d>
            <a:bevelT w="215900"/>
          </a:sp3d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«ТРЕВОЖНЫЙ ЧЕМОДАНЧИК»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39968" y="4789123"/>
            <a:ext cx="4253403" cy="276969"/>
          </a:xfrm>
          <a:prstGeom prst="rect">
            <a:avLst/>
          </a:prstGeom>
          <a:solidFill>
            <a:schemeClr val="bg1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ПРИМЕРНАЯ КОМПЛЕКТАЦИЯ: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152330" y="5179327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152330" y="5745041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152329" y="6299922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235703" y="5170189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235703" y="5732674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235702" y="6290784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4168554" y="5182358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4168554" y="5748072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4168553" y="6302953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727731" y="2583620"/>
            <a:ext cx="4665640" cy="523190"/>
          </a:xfrm>
          <a:prstGeom prst="rect">
            <a:avLst/>
          </a:prstGeom>
          <a:noFill/>
          <a:ln w="38100" cap="sq" cmpd="dbl">
            <a:noFill/>
            <a:miter lim="800000"/>
          </a:ln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2</a:t>
            </a:r>
            <a:r>
              <a:rPr lang="ru-RU" sz="14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 Будьте готовы к перемещению для укрытия </a:t>
            </a:r>
          </a:p>
          <a:p>
            <a:r>
              <a:rPr lang="ru-RU" sz="14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в заглубленных и иных помещениях.</a:t>
            </a:r>
            <a:endParaRPr lang="ru-RU" sz="27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943381" y="2583620"/>
            <a:ext cx="4209218" cy="523190"/>
          </a:xfrm>
          <a:prstGeom prst="rect">
            <a:avLst/>
          </a:prstGeom>
          <a:noFill/>
          <a:ln w="38100" cap="sq" cmpd="dbl">
            <a:noFill/>
            <a:miter lim="800000"/>
          </a:ln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4. Покидая квартиру, отключите свет, газ, воду, отопительные приборы, закройте окна и двери.</a:t>
            </a:r>
            <a:endParaRPr lang="ru-RU" sz="27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pavluchenko\Desktop\IMG_644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9" y="2439975"/>
            <a:ext cx="698554" cy="74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Box 77"/>
          <p:cNvSpPr txBox="1"/>
          <p:nvPr/>
        </p:nvSpPr>
        <p:spPr>
          <a:xfrm>
            <a:off x="6493459" y="8607859"/>
            <a:ext cx="3388969" cy="692481"/>
          </a:xfrm>
          <a:prstGeom prst="rect">
            <a:avLst/>
          </a:prstGeom>
          <a:noFill/>
          <a:ln>
            <a:noFill/>
          </a:ln>
        </p:spPr>
        <p:txBody>
          <a:bodyPr wrap="square" lIns="91423" tIns="45712" rIns="91423" bIns="45712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300" b="1" dirty="0" smtClean="0">
                <a:latin typeface="Bahnschrift" panose="020B0502040204020203" pitchFamily="34" charset="0"/>
                <a:cs typeface="Times New Roman" panose="02020603050405020304" pitchFamily="18" charset="0"/>
              </a:rPr>
              <a:t>Карта укрытий для населения </a:t>
            </a:r>
            <a:r>
              <a:rPr lang="ru-RU" sz="1300" b="1" smtClean="0">
                <a:latin typeface="Bahnschrift" panose="020B0502040204020203" pitchFamily="34" charset="0"/>
                <a:cs typeface="Times New Roman" panose="02020603050405020304" pitchFamily="18" charset="0"/>
              </a:rPr>
              <a:t>г.Амурска</a:t>
            </a:r>
            <a:endParaRPr lang="ru-RU" sz="1300" b="1" dirty="0" smtClean="0">
              <a:latin typeface="Bahnschrift" panose="020B0502040204020203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300" b="1" dirty="0" smtClean="0">
                <a:latin typeface="Bahnschrift" panose="020B0502040204020203" pitchFamily="34" charset="0"/>
                <a:cs typeface="Times New Roman" panose="02020603050405020304" pitchFamily="18" charset="0"/>
              </a:rPr>
              <a:t>(открыть на телефоне)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4"/>
            <a:ext cx="12801600" cy="9601196"/>
          </a:xfrm>
          <a:prstGeom prst="rect">
            <a:avLst/>
          </a:prstGeom>
          <a:noFill/>
          <a:ln w="5080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6559079" y="5126645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6559079" y="6164981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559079" y="7230288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11869669" y="6692126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11877276" y="5660953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11877276" y="7722502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TextBox 95"/>
          <p:cNvSpPr txBox="1"/>
          <p:nvPr/>
        </p:nvSpPr>
        <p:spPr>
          <a:xfrm>
            <a:off x="7210877" y="5254080"/>
            <a:ext cx="5266434" cy="276969"/>
          </a:xfrm>
          <a:prstGeom prst="rect">
            <a:avLst/>
          </a:prstGeom>
          <a:solidFill>
            <a:schemeClr val="bg1"/>
          </a:solidFill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1. Заранее изучи расположение ближайших мест для укрытия 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563373" y="5763904"/>
            <a:ext cx="5286370" cy="276969"/>
          </a:xfrm>
          <a:prstGeom prst="rect">
            <a:avLst/>
          </a:prstGeom>
          <a:solidFill>
            <a:schemeClr val="bg1"/>
          </a:solidFill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2. </a:t>
            </a:r>
            <a:r>
              <a:rPr lang="ru-RU" sz="12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Ни в коем случае не подходите к окнам и не пользуйтесь </a:t>
            </a: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лифтом</a:t>
            </a:r>
            <a:endParaRPr lang="ru-RU" sz="12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210876" y="6267932"/>
            <a:ext cx="5266435" cy="276969"/>
          </a:xfrm>
          <a:prstGeom prst="rect">
            <a:avLst/>
          </a:prstGeom>
          <a:solidFill>
            <a:schemeClr val="bg1"/>
          </a:solidFill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3</a:t>
            </a: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 Без </a:t>
            </a:r>
            <a:r>
              <a:rPr lang="ru-RU" sz="12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паники следуйте в ближайшее </a:t>
            </a: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место для укрытия</a:t>
            </a:r>
            <a:endParaRPr lang="ru-RU" sz="12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563373" y="6787013"/>
            <a:ext cx="5286369" cy="276969"/>
          </a:xfrm>
          <a:prstGeom prst="rect">
            <a:avLst/>
          </a:prstGeom>
          <a:solidFill>
            <a:schemeClr val="bg1"/>
          </a:solidFill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4</a:t>
            </a: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 Если услышите звук снаряда, ложитесь вниз лицом, прикрыв голову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210876" y="7301056"/>
            <a:ext cx="5266435" cy="276969"/>
          </a:xfrm>
          <a:prstGeom prst="rect">
            <a:avLst/>
          </a:prstGeom>
          <a:solidFill>
            <a:schemeClr val="bg1"/>
          </a:solidFill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5</a:t>
            </a: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 В целях укрытия используйте любое заглубленное пространство 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563373" y="7825455"/>
            <a:ext cx="5286369" cy="276969"/>
          </a:xfrm>
          <a:prstGeom prst="rect">
            <a:avLst/>
          </a:prstGeom>
          <a:solidFill>
            <a:schemeClr val="bg1"/>
          </a:solidFill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6</a:t>
            </a: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 Не покидайте место укрытия, пока не объявят сигнал «ОТБОЙ!»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493459" y="3469160"/>
            <a:ext cx="6090973" cy="338524"/>
          </a:xfrm>
          <a:prstGeom prst="rect">
            <a:avLst/>
          </a:prstGeom>
          <a:solidFill>
            <a:srgbClr val="F78D35"/>
          </a:solidFill>
          <a:scene3d>
            <a:camera prst="orthographicFront"/>
            <a:lightRig rig="threePt" dir="t"/>
          </a:scene3d>
          <a:sp3d>
            <a:bevelT w="215900"/>
          </a:sp3d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ГДЕ УКРЫТЬСЯ ОТ ОПАСНОСТИ?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8113" y="8830107"/>
            <a:ext cx="6097312" cy="69248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6514285" y="8610239"/>
            <a:ext cx="6070147" cy="91235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6493459" y="8302492"/>
            <a:ext cx="6094978" cy="307746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215900" prst="coolSlant"/>
          </a:sp3d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ВАЖНО ЗНАТЬ МЕСТО ДЛЯ УКРЫТИЯ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1391" y="8302493"/>
            <a:ext cx="6113935" cy="52319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215900" prst="coolSlant"/>
          </a:sp3d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ИНФОРМАЦИЮ О ВЫДАЧЕ СРЕДСТВ ИНДИВИДУАЛЬНОЙ ЗАЩИТЫ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можно узнать в органах местного самоуправления, ЖКХ, ТСЖ, УК: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2152328" y="6859928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235701" y="6850790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4168552" y="6862959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Users\pavluchenko\Desktop\IMG_648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46" y="5201777"/>
            <a:ext cx="304454" cy="43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avluchenko\Desktop\IMG_6486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51" y="5325668"/>
            <a:ext cx="319132" cy="3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avluchenko\Desktop\IMG_6489ааа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426" y="1774755"/>
            <a:ext cx="672413" cy="66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pavluchenko\Desktop\image-09-02-24-04-59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907" y="2453220"/>
            <a:ext cx="612932" cy="6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pavluchenko\Desktop\IMG_6525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30" y="6302953"/>
            <a:ext cx="331738" cy="42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avluchenko\Desktop\IMG_6530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51" y="6873577"/>
            <a:ext cx="428902" cy="42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TextBox 110"/>
          <p:cNvSpPr txBox="1"/>
          <p:nvPr/>
        </p:nvSpPr>
        <p:spPr>
          <a:xfrm>
            <a:off x="208112" y="3792488"/>
            <a:ext cx="6097311" cy="954077"/>
          </a:xfrm>
          <a:prstGeom prst="rect">
            <a:avLst/>
          </a:prstGeom>
          <a:solidFill>
            <a:srgbClr val="00B0F0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«Тревожный чемоданчик» представляет собой укомплектованный рюкзак (сумку) с индивидуальным базовым набором вещей ,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который может обеспечить автономное существование человека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в экстремальных ситуациях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493459" y="3797830"/>
            <a:ext cx="6094978" cy="954077"/>
          </a:xfrm>
          <a:prstGeom prst="rect">
            <a:avLst/>
          </a:prstGeom>
          <a:solidFill>
            <a:srgbClr val="00B0F0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Для укрытия населения предназначены заглубленные и другие помещения подземного пространства: подвалы, цокольные этажи, тоннели, подземные переходы и паркинги, гаражи, погреба, подполья, щели открытые и перекрытые</a:t>
            </a:r>
            <a:endParaRPr lang="ru-RU" sz="1400" b="1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481971" y="4791141"/>
            <a:ext cx="4253403" cy="276969"/>
          </a:xfrm>
          <a:prstGeom prst="rect">
            <a:avLst/>
          </a:prstGeom>
          <a:solidFill>
            <a:schemeClr val="bg1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ПОРЯДОК ДЕЙСТВИЙ:</a:t>
            </a:r>
          </a:p>
        </p:txBody>
      </p:sp>
      <p:pic>
        <p:nvPicPr>
          <p:cNvPr id="15" name="Picture 5" descr="C:\Users\pavluchenko\Desktop\ааа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466" y="5185523"/>
            <a:ext cx="318351" cy="43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C:\Users\pavluchenko\Desktop\паап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858" y="5254606"/>
            <a:ext cx="288032" cy="38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avluchenko\Desktop\IMG_6566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4359">
            <a:off x="2220392" y="6866452"/>
            <a:ext cx="484976" cy="42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avluchenko\Desktop\IMG_6558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862" y="6306579"/>
            <a:ext cx="264498" cy="44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pavluchenko\Desktop\IMG_6560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360" y="6312770"/>
            <a:ext cx="328017" cy="46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C:\Users\pavluchenko\Desktop\IMG_6564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435" y="5193012"/>
            <a:ext cx="477238" cy="44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C:\Users\pavluchenko\Desktop\IMG_6569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901" y="5781444"/>
            <a:ext cx="486306" cy="41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pavluchenko\Desktop\IMG_6567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61" y="6905650"/>
            <a:ext cx="611423" cy="40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pavluchenko\Desktop\IMG_6441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38" y="5720541"/>
            <a:ext cx="522859" cy="48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pavluchenko\Desktop\IMG_6570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560" y="6312770"/>
            <a:ext cx="457559" cy="48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pavluchenko\Desktop\IMG_6554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727" y="5753473"/>
            <a:ext cx="167036" cy="37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:\Users\pavluchenko\Desktop\нггш.pn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930" y="5844338"/>
            <a:ext cx="263343" cy="25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pavluchenko\Desktop\оооом.pn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6232">
            <a:off x="2270028" y="5927647"/>
            <a:ext cx="507733" cy="38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Users\pavluchenko\Desktop\папап.pn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3228" y="7753583"/>
            <a:ext cx="451828" cy="42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TextBox 90"/>
          <p:cNvSpPr txBox="1"/>
          <p:nvPr/>
        </p:nvSpPr>
        <p:spPr>
          <a:xfrm>
            <a:off x="6610111" y="5254080"/>
            <a:ext cx="528235" cy="184636"/>
          </a:xfrm>
          <a:prstGeom prst="rect">
            <a:avLst/>
          </a:prstGeom>
          <a:solidFill>
            <a:srgbClr val="00B0F0"/>
          </a:solidFill>
          <a:ln w="15875" cmpd="thickThin">
            <a:solidFill>
              <a:schemeClr val="tx2"/>
            </a:solidFill>
          </a:ln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600" b="1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УКРЫТИЕ</a:t>
            </a:r>
          </a:p>
        </p:txBody>
      </p:sp>
      <p:sp>
        <p:nvSpPr>
          <p:cNvPr id="29" name="Стрелка вправо 28"/>
          <p:cNvSpPr/>
          <p:nvPr/>
        </p:nvSpPr>
        <p:spPr>
          <a:xfrm>
            <a:off x="6735612" y="5487649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C:\Users\pavluchenko\Desktop\па.pn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58" y="7237444"/>
            <a:ext cx="638204" cy="58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Стрелка вправо 114"/>
          <p:cNvSpPr/>
          <p:nvPr/>
        </p:nvSpPr>
        <p:spPr>
          <a:xfrm rot="5400000">
            <a:off x="6819104" y="7411959"/>
            <a:ext cx="169707" cy="4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11885758" y="7073458"/>
            <a:ext cx="591553" cy="12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6" descr="C:\Users\pavluchenko\Desktop\IMG_6613 — копия.PN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5694" y="5641105"/>
            <a:ext cx="580252" cy="502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C:\Users\pavluchenko\Desktop\IMG_6612 — копия.PNG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5694" y="5704405"/>
            <a:ext cx="217102" cy="43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pavluchenko\Desktop\ппрррр.png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9669" y="6790949"/>
            <a:ext cx="737763" cy="311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pavluchenko\Desktop\6666.png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699" y="6096744"/>
            <a:ext cx="562523" cy="538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TextBox 115"/>
          <p:cNvSpPr txBox="1"/>
          <p:nvPr/>
        </p:nvSpPr>
        <p:spPr>
          <a:xfrm>
            <a:off x="219180" y="7400433"/>
            <a:ext cx="6094977" cy="307746"/>
          </a:xfrm>
          <a:prstGeom prst="rect">
            <a:avLst/>
          </a:prstGeom>
          <a:solidFill>
            <a:srgbClr val="00B0F0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БЕРИТЕ ТО, БЕЗ ЧЕГО НЕ СМОЖЕТЕ ОБОЙТИСЬ 48 ЧАСОВ!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19180" y="7753583"/>
            <a:ext cx="6067726" cy="461635"/>
          </a:xfrm>
          <a:prstGeom prst="rect">
            <a:avLst/>
          </a:prstGeom>
          <a:solidFill>
            <a:schemeClr val="bg1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Внимание! Не берите с собой взрывоопасные,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горючие и имеющие неприятный запах жидкости и </a:t>
            </a:r>
            <a:r>
              <a:rPr lang="ru-RU" sz="1200" b="1" dirty="0" smtClean="0">
                <a:solidFill>
                  <a:srgbClr val="FF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предметы!</a:t>
            </a:r>
          </a:p>
        </p:txBody>
      </p:sp>
      <p:pic>
        <p:nvPicPr>
          <p:cNvPr id="25" name="Picture 2" descr="C:\Users\pavluchenko\Desktop\MGTs7c_qrcode.png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751" y="1774755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5608712" y="2706730"/>
            <a:ext cx="1800200" cy="276969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dirty="0" smtClean="0">
                <a:latin typeface="Bahnschrift" panose="020B0502040204020203" pitchFamily="34" charset="0"/>
                <a:cs typeface="Arial" panose="020B0604020202020204" pitchFamily="34" charset="0"/>
              </a:rPr>
              <a:t>Скачай на телефон</a:t>
            </a:r>
            <a:endParaRPr lang="ru-RU" sz="12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0937304" y="0"/>
            <a:ext cx="1703771" cy="435429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i="1" dirty="0" smtClean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Приложение 2</a:t>
            </a:r>
            <a:endParaRPr lang="ru-RU" sz="1100" b="1" i="1" cap="none" spc="0" dirty="0">
              <a:ln w="0"/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0" y="696144"/>
            <a:ext cx="12801600" cy="9601196"/>
          </a:xfrm>
          <a:prstGeom prst="rect">
            <a:avLst/>
          </a:prstGeom>
          <a:noFill/>
          <a:ln w="5080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136104" y="0"/>
            <a:ext cx="1703771" cy="435429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i="1" cap="none" spc="0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ru-RU" sz="2000" b="1" i="1" cap="none" spc="0" dirty="0" smtClean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ВАРИАНТ</a:t>
            </a:r>
            <a:r>
              <a:rPr lang="ru-RU" sz="2000" b="1" i="1" cap="none" spc="0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ru-RU" sz="1100" b="1" i="1" cap="none" spc="0" dirty="0">
              <a:ln w="0"/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21" name="Рисунок 12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0362194" y="8293557"/>
            <a:ext cx="1151174" cy="117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3906</TotalTime>
  <Words>359</Words>
  <Application>Microsoft Office PowerPoint</Application>
  <PresentationFormat>A3 (297x420 мм)</PresentationFormat>
  <Paragraphs>59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Bahnschrift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Ведущий специалист-эксперт - Павлюченко А.С.</dc:creator>
  <cp:lastModifiedBy>KRASILNIKOVAIP</cp:lastModifiedBy>
  <cp:revision>190</cp:revision>
  <cp:lastPrinted>2024-03-06T01:20:29Z</cp:lastPrinted>
  <dcterms:created xsi:type="dcterms:W3CDTF">2024-02-05T00:16:47Z</dcterms:created>
  <dcterms:modified xsi:type="dcterms:W3CDTF">2024-03-06T05:23:04Z</dcterms:modified>
</cp:coreProperties>
</file>