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5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3C18690-B538-44FE-8846-133A30C8ABFD}">
          <p14:sldIdLst>
            <p14:sldId id="256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13B"/>
    <a:srgbClr val="F6A31C"/>
    <a:srgbClr val="D9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55BA0-07BB-4D77-BE2E-6383C60A4BCE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9A72F-F713-4B8A-8214-80E31D7F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03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9A72F-F713-4B8A-8214-80E31D7FC79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9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3358E3-769D-4ABD-82B9-0387830F6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E73770-16B9-4E71-BB7C-2605DF984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8AD6B-1545-4E98-9B20-9E8312CF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70612F-C8D9-458E-BF6B-E6826220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8C0242-6468-4BCA-9E93-C7BD1D55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054C1-A7DC-4FF1-8FE6-DC06F642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E3F2CD-0FCF-4F3F-8A42-6C8B403B6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C51BF1-8286-4708-BDE4-CA3F041A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3DC049-D127-4289-AAE5-AD6A554E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5D0FF1-A6BB-4405-98DF-E4A93EAF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44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C04424-DFC1-4DB9-B543-02123528D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8C30E2-3F6F-4AB7-9CE3-F71901B96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CB99B0-AF1E-4389-879D-24308E98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95683D-755B-43C5-A515-46C22482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A2C30-E164-439B-96D4-66F92387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45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56F5E-EF2A-4845-9250-403A1E1F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E70E2-C8B1-4D49-873A-A65E92FF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C75333-2621-4E8B-8A2D-28E97313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A28430-67D9-4181-9473-F39247F7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5E4A0E-472B-4D80-9C39-B0D9C4C9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29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A4164-3114-4172-8298-7E58A537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2C3B7E-0EB6-483E-BC86-31328849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AF0B5-F9AA-4E84-AB67-887B6088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BE91DE-473E-44FF-8D84-6D8AFD17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AD4A44-F94B-49EE-A944-EEE390D1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32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880C2-3B7B-473A-AE29-6515A78E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D50A32-CBF6-4C91-B521-19308223D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302618-F651-4E79-A17B-971AFC4FA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49CFCC-145B-4FD7-BCE9-58A0258A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0D5939-FF64-427D-831D-F54B5BA4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5F02DA-BFF0-492B-861C-3FE891FF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38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D1EE1-7641-4A45-98AD-1C8446F8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8A629B-D5B1-41BD-888A-DBF84476B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3845D0-FBC9-4399-B6A8-07E81301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9D704B-B8AF-4153-B211-BFB91EC2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9F6BE5-C6E8-43B7-A6AB-ADE5F531D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56892A-E50D-4FA8-8D76-AA5C17EB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620E2B-8C30-4974-A46F-5EC38BAA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BFE5FD-9CD6-45F0-967C-92EEAC2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33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571D1-CD39-4777-8ADA-6B2A3763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01BB68-DC1D-454F-A476-6E3D831E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55D594-D63E-4CB2-9626-171FA0DC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45DA08-C837-46DB-AFCF-873E3D70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3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9BC157-ADE2-482D-928A-F5D2C91A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859A41-F633-4AED-BFE9-C5FF48E1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20F3A9-ABCF-44C6-8B91-02FDD205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28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D8D7E-B575-4268-8E83-71C505AA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1AB7C4-DDDF-4B87-BAE2-011F2888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83525B-4983-4A53-9962-D9BC0EFFE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8ECFFA-70E8-40C8-AFF7-54623BB3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259DEB-135B-42E9-86DF-E2AD3671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E87CA7-5BF2-48BD-BD1A-A2FDE231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1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AE1D2-E835-433C-A847-C063A7E1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831217-E5EC-46A6-A54B-DD2B02A15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84BDBF-0A2F-44E4-B58D-BFFE448EB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A7D92-730D-48C0-A239-3B5E0829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CE455D-C2F8-4DDC-BBFA-AEE73185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29AEAC-4EB7-4521-B981-8B1764A9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40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A50AC-5B5D-4A2B-A75A-65C05412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99588D-9589-49C2-8824-B4431B75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D8EBC-B8B7-49DE-B68A-0F01428C0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9F46-F62B-438A-A8C0-C4F6A6D9328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2EE890-84D8-4B7E-BF9A-8F19391C3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9C7D20-9871-4852-B434-B0FBB6889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F9DD-0AD7-4D40-88C5-ECBBE91D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41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0F6F72A-6C91-4647-93AC-C172DD8D0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5885"/>
            <a:ext cx="12255795" cy="689388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F79EE-6A04-4BE9-B5E9-C573F6E0C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202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6A31C"/>
                </a:solidFill>
                <a:latin typeface="Bahnschrift SemiCondensed" panose="020B0502040204020203" pitchFamily="34" charset="0"/>
              </a:rPr>
              <a:t>Готовим заявку на конкурс проектов ТОС</a:t>
            </a:r>
            <a:br>
              <a:rPr lang="ru-RU" b="1" dirty="0">
                <a:solidFill>
                  <a:srgbClr val="F6A31C"/>
                </a:solidFill>
                <a:latin typeface="Bahnschrift SemiCondensed" panose="020B0502040204020203" pitchFamily="34" charset="0"/>
              </a:rPr>
            </a:br>
            <a:r>
              <a:rPr lang="ru-RU" b="1" dirty="0">
                <a:solidFill>
                  <a:srgbClr val="F6A31C"/>
                </a:solidFill>
                <a:latin typeface="Bahnschrift SemiCondensed" panose="020B0502040204020203" pitchFamily="34" charset="0"/>
              </a:rPr>
              <a:t>Хабаровского края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E1FDC5-3DA4-470E-86B2-DB8067574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6238"/>
            <a:ext cx="9144000" cy="1655762"/>
          </a:xfrm>
        </p:spPr>
        <p:txBody>
          <a:bodyPr/>
          <a:lstStyle/>
          <a:p>
            <a:endParaRPr lang="ru-RU" dirty="0">
              <a:solidFill>
                <a:srgbClr val="17213B"/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E91E9B-E472-47D7-96AE-263EC76C6902}"/>
              </a:ext>
            </a:extLst>
          </p:cNvPr>
          <p:cNvSpPr txBox="1"/>
          <p:nvPr/>
        </p:nvSpPr>
        <p:spPr>
          <a:xfrm>
            <a:off x="3189732" y="5735638"/>
            <a:ext cx="3869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17213B"/>
                </a:solidFill>
                <a:latin typeface="Bahnschrift SemiBold SemiConden" panose="020B0502040204020203" pitchFamily="34" charset="0"/>
              </a:rPr>
              <a:t>Капура Илья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325063-9F63-4F02-94FB-20C6E4F92957}"/>
              </a:ext>
            </a:extLst>
          </p:cNvPr>
          <p:cNvSpPr txBox="1"/>
          <p:nvPr/>
        </p:nvSpPr>
        <p:spPr>
          <a:xfrm>
            <a:off x="3189732" y="6143750"/>
            <a:ext cx="7764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Начальник отдела проектной работы Краевого центра гражданских </a:t>
            </a:r>
            <a:r>
              <a:rPr lang="ru-RU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инициаитв</a:t>
            </a:r>
            <a:endParaRPr lang="ru-RU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F388837-1FA5-4503-AE9E-FD8A3A13E9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224" y="206946"/>
            <a:ext cx="2192967" cy="9250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96EE7D5-0F3D-4613-A0FB-3383F7752A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036" y="288383"/>
            <a:ext cx="1848912" cy="67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73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477" y="481806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736153CF-0105-42AC-AEA4-A735F36C77FA}"/>
              </a:ext>
            </a:extLst>
          </p:cNvPr>
          <p:cNvSpPr/>
          <p:nvPr/>
        </p:nvSpPr>
        <p:spPr>
          <a:xfrm>
            <a:off x="2492047" y="1245887"/>
            <a:ext cx="8619900" cy="783573"/>
          </a:xfrm>
          <a:prstGeom prst="roundRect">
            <a:avLst/>
          </a:prstGeom>
          <a:noFill/>
          <a:ln w="57150">
            <a:solidFill>
              <a:srgbClr val="F6A3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16233C"/>
                </a:solidFill>
              </a:rPr>
              <a:t>Цель - </a:t>
            </a:r>
            <a:r>
              <a:rPr lang="ru-RU" sz="2800" dirty="0">
                <a:solidFill>
                  <a:srgbClr val="16233C"/>
                </a:solidFill>
              </a:rPr>
              <a:t>то, на что направлена реализация проекта</a:t>
            </a:r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id="{45446159-9DAB-4965-B79B-1E74D583A35C}"/>
              </a:ext>
            </a:extLst>
          </p:cNvPr>
          <p:cNvSpPr/>
          <p:nvPr/>
        </p:nvSpPr>
        <p:spPr>
          <a:xfrm>
            <a:off x="2492047" y="2468753"/>
            <a:ext cx="4008363" cy="1008508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Установка спортивной площадки</a:t>
            </a:r>
          </a:p>
        </p:txBody>
      </p:sp>
      <p:sp>
        <p:nvSpPr>
          <p:cNvPr id="12" name="Скругленный прямоугольник 9">
            <a:extLst>
              <a:ext uri="{FF2B5EF4-FFF2-40B4-BE49-F238E27FC236}">
                <a16:creationId xmlns:a16="http://schemas.microsoft.com/office/drawing/2014/main" id="{FADBB3A4-7041-4F1B-B3E4-882812512196}"/>
              </a:ext>
            </a:extLst>
          </p:cNvPr>
          <p:cNvSpPr/>
          <p:nvPr/>
        </p:nvSpPr>
        <p:spPr>
          <a:xfrm>
            <a:off x="2492047" y="3853053"/>
            <a:ext cx="4008363" cy="1008508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Оборудование уличного освещения</a:t>
            </a:r>
          </a:p>
        </p:txBody>
      </p:sp>
      <p:sp>
        <p:nvSpPr>
          <p:cNvPr id="13" name="Скругленный прямоугольник 10">
            <a:extLst>
              <a:ext uri="{FF2B5EF4-FFF2-40B4-BE49-F238E27FC236}">
                <a16:creationId xmlns:a16="http://schemas.microsoft.com/office/drawing/2014/main" id="{713C8E69-3155-4E42-9F72-DB4AA63AF3B7}"/>
              </a:ext>
            </a:extLst>
          </p:cNvPr>
          <p:cNvSpPr/>
          <p:nvPr/>
        </p:nvSpPr>
        <p:spPr>
          <a:xfrm>
            <a:off x="2492046" y="5123053"/>
            <a:ext cx="4008363" cy="1008508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Благоустройство пешеходных дорожек</a:t>
            </a:r>
          </a:p>
        </p:txBody>
      </p:sp>
      <p:sp>
        <p:nvSpPr>
          <p:cNvPr id="14" name="Скругленный прямоугольник 11">
            <a:extLst>
              <a:ext uri="{FF2B5EF4-FFF2-40B4-BE49-F238E27FC236}">
                <a16:creationId xmlns:a16="http://schemas.microsoft.com/office/drawing/2014/main" id="{5CCC21B2-1A48-42FF-ADB7-0C7D041272BB}"/>
              </a:ext>
            </a:extLst>
          </p:cNvPr>
          <p:cNvSpPr/>
          <p:nvPr/>
        </p:nvSpPr>
        <p:spPr>
          <a:xfrm>
            <a:off x="7103586" y="2468753"/>
            <a:ext cx="4008363" cy="1008508"/>
          </a:xfrm>
          <a:prstGeom prst="roundRect">
            <a:avLst/>
          </a:prstGeom>
          <a:noFill/>
          <a:ln w="57150">
            <a:solidFill>
              <a:srgbClr val="C533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Популяризация ЗОЖ</a:t>
            </a:r>
          </a:p>
        </p:txBody>
      </p:sp>
      <p:sp>
        <p:nvSpPr>
          <p:cNvPr id="15" name="Скругленный прямоугольник 12">
            <a:extLst>
              <a:ext uri="{FF2B5EF4-FFF2-40B4-BE49-F238E27FC236}">
                <a16:creationId xmlns:a16="http://schemas.microsoft.com/office/drawing/2014/main" id="{701A1C57-EC24-4982-AF8C-17B3B9E3C79B}"/>
              </a:ext>
            </a:extLst>
          </p:cNvPr>
          <p:cNvSpPr/>
          <p:nvPr/>
        </p:nvSpPr>
        <p:spPr>
          <a:xfrm>
            <a:off x="7103585" y="3853053"/>
            <a:ext cx="4008363" cy="1008508"/>
          </a:xfrm>
          <a:prstGeom prst="roundRect">
            <a:avLst/>
          </a:prstGeom>
          <a:noFill/>
          <a:ln w="57150">
            <a:solidFill>
              <a:srgbClr val="C533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16233C"/>
                </a:solidFill>
              </a:rPr>
              <a:t>Наладить взаимодействие с соседями</a:t>
            </a:r>
          </a:p>
        </p:txBody>
      </p:sp>
      <p:sp>
        <p:nvSpPr>
          <p:cNvPr id="16" name="Скругленный прямоугольник 14">
            <a:extLst>
              <a:ext uri="{FF2B5EF4-FFF2-40B4-BE49-F238E27FC236}">
                <a16:creationId xmlns:a16="http://schemas.microsoft.com/office/drawing/2014/main" id="{D98DFD77-8089-4DB2-BFEF-E5CDCBEB115F}"/>
              </a:ext>
            </a:extLst>
          </p:cNvPr>
          <p:cNvSpPr/>
          <p:nvPr/>
        </p:nvSpPr>
        <p:spPr>
          <a:xfrm>
            <a:off x="7103584" y="5131558"/>
            <a:ext cx="4008363" cy="1008508"/>
          </a:xfrm>
          <a:prstGeom prst="roundRect">
            <a:avLst/>
          </a:prstGeom>
          <a:noFill/>
          <a:ln w="57150">
            <a:solidFill>
              <a:srgbClr val="C533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Сплочение жителей ТОС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70391DF9-A78D-462A-82B1-2660F831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C6159027-E096-4266-A782-C8F0A7476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2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341" y="-67204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Скругленный прямоугольник 6">
            <a:extLst>
              <a:ext uri="{FF2B5EF4-FFF2-40B4-BE49-F238E27FC236}">
                <a16:creationId xmlns:a16="http://schemas.microsoft.com/office/drawing/2014/main" id="{78F95541-B7A0-410B-9FF9-7786A0970736}"/>
              </a:ext>
            </a:extLst>
          </p:cNvPr>
          <p:cNvSpPr/>
          <p:nvPr/>
        </p:nvSpPr>
        <p:spPr>
          <a:xfrm>
            <a:off x="2482903" y="595578"/>
            <a:ext cx="8619900" cy="15234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6A3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16233C"/>
                </a:solidFill>
              </a:rPr>
              <a:t>Задачи – </a:t>
            </a:r>
            <a:r>
              <a:rPr lang="ru-RU" sz="2800" dirty="0">
                <a:solidFill>
                  <a:srgbClr val="16233C"/>
                </a:solidFill>
              </a:rPr>
              <a:t>действия, которые помогают устранить препятствия, из-за которых в данный момент цель не может быть достигнута</a:t>
            </a:r>
          </a:p>
        </p:txBody>
      </p:sp>
      <p:sp>
        <p:nvSpPr>
          <p:cNvPr id="17" name="Скругленный прямоугольник 8">
            <a:extLst>
              <a:ext uri="{FF2B5EF4-FFF2-40B4-BE49-F238E27FC236}">
                <a16:creationId xmlns:a16="http://schemas.microsoft.com/office/drawing/2014/main" id="{54358590-1E48-4414-90FB-E715C9B100A7}"/>
              </a:ext>
            </a:extLst>
          </p:cNvPr>
          <p:cNvSpPr/>
          <p:nvPr/>
        </p:nvSpPr>
        <p:spPr>
          <a:xfrm>
            <a:off x="2482903" y="2344350"/>
            <a:ext cx="4008363" cy="125730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На территории установлены старые конструкции</a:t>
            </a:r>
          </a:p>
        </p:txBody>
      </p:sp>
      <p:sp>
        <p:nvSpPr>
          <p:cNvPr id="18" name="Скругленный прямоугольник 9">
            <a:extLst>
              <a:ext uri="{FF2B5EF4-FFF2-40B4-BE49-F238E27FC236}">
                <a16:creationId xmlns:a16="http://schemas.microsoft.com/office/drawing/2014/main" id="{EF9AC138-D7D5-4792-A8A0-C27D490DB6F5}"/>
              </a:ext>
            </a:extLst>
          </p:cNvPr>
          <p:cNvSpPr/>
          <p:nvPr/>
        </p:nvSpPr>
        <p:spPr>
          <a:xfrm>
            <a:off x="2482903" y="3830250"/>
            <a:ext cx="4008363" cy="91440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Не выровнена земля площадки</a:t>
            </a:r>
          </a:p>
        </p:txBody>
      </p:sp>
      <p:sp>
        <p:nvSpPr>
          <p:cNvPr id="19" name="Скругленный прямоугольник 10">
            <a:extLst>
              <a:ext uri="{FF2B5EF4-FFF2-40B4-BE49-F238E27FC236}">
                <a16:creationId xmlns:a16="http://schemas.microsoft.com/office/drawing/2014/main" id="{2BF38377-2B6A-42BB-881C-4652DB76AE7A}"/>
              </a:ext>
            </a:extLst>
          </p:cNvPr>
          <p:cNvSpPr/>
          <p:nvPr/>
        </p:nvSpPr>
        <p:spPr>
          <a:xfrm>
            <a:off x="2482902" y="4973250"/>
            <a:ext cx="4008363" cy="12065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Нет безопасной детской площадки (объект ТОС)</a:t>
            </a:r>
          </a:p>
        </p:txBody>
      </p:sp>
      <p:sp>
        <p:nvSpPr>
          <p:cNvPr id="20" name="Скругленный прямоугольник 15">
            <a:extLst>
              <a:ext uri="{FF2B5EF4-FFF2-40B4-BE49-F238E27FC236}">
                <a16:creationId xmlns:a16="http://schemas.microsoft.com/office/drawing/2014/main" id="{2BD67EBB-747D-4282-9664-D6C227622E36}"/>
              </a:ext>
            </a:extLst>
          </p:cNvPr>
          <p:cNvSpPr/>
          <p:nvPr/>
        </p:nvSpPr>
        <p:spPr>
          <a:xfrm>
            <a:off x="7094440" y="2344350"/>
            <a:ext cx="4008363" cy="214630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Провести подготовительные работы </a:t>
            </a:r>
            <a:r>
              <a:rPr lang="ru-RU" sz="1600" dirty="0">
                <a:solidFill>
                  <a:srgbClr val="16233C"/>
                </a:solidFill>
              </a:rPr>
              <a:t>(согласовать план работ, демонтировать старые конструкции, вывезти мусор, разровнять участок, отсыпать песком)</a:t>
            </a:r>
          </a:p>
        </p:txBody>
      </p:sp>
      <p:sp>
        <p:nvSpPr>
          <p:cNvPr id="21" name="Скругленный прямоугольник 17">
            <a:extLst>
              <a:ext uri="{FF2B5EF4-FFF2-40B4-BE49-F238E27FC236}">
                <a16:creationId xmlns:a16="http://schemas.microsoft.com/office/drawing/2014/main" id="{99835F94-28C5-4CC0-AB97-E79AC20785EA}"/>
              </a:ext>
            </a:extLst>
          </p:cNvPr>
          <p:cNvSpPr/>
          <p:nvPr/>
        </p:nvSpPr>
        <p:spPr>
          <a:xfrm>
            <a:off x="7094439" y="4715951"/>
            <a:ext cx="4008363" cy="146379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Оборудовать детскую площадку </a:t>
            </a:r>
            <a:r>
              <a:rPr lang="ru-RU" sz="1600" dirty="0">
                <a:solidFill>
                  <a:srgbClr val="16233C"/>
                </a:solidFill>
              </a:rPr>
              <a:t>(заказать и доставить оборудование, установить конструкции, провести в рабочее состояние)</a:t>
            </a:r>
          </a:p>
        </p:txBody>
      </p:sp>
    </p:spTree>
    <p:extLst>
      <p:ext uri="{BB962C8B-B14F-4D97-AF65-F5344CB8AC3E}">
        <p14:creationId xmlns:p14="http://schemas.microsoft.com/office/powerpoint/2010/main" val="2762082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341" y="-67204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85C1496-EE50-4182-8A1D-BFA9CA6CD062}"/>
              </a:ext>
            </a:extLst>
          </p:cNvPr>
          <p:cNvSpPr txBox="1">
            <a:spLocks/>
          </p:cNvSpPr>
          <p:nvPr/>
        </p:nvSpPr>
        <p:spPr>
          <a:xfrm>
            <a:off x="7547864" y="2548503"/>
            <a:ext cx="3900488" cy="880497"/>
          </a:xfrm>
          <a:prstGeom prst="roundRect">
            <a:avLst/>
          </a:prstGeom>
          <a:solidFill>
            <a:srgbClr val="F6A31C"/>
          </a:solidFill>
          <a:ln>
            <a:solidFill>
              <a:srgbClr val="F6A31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bg1"/>
                </a:solidFill>
              </a:rPr>
              <a:t>7. Объект ТОС</a:t>
            </a:r>
          </a:p>
        </p:txBody>
      </p:sp>
      <p:sp>
        <p:nvSpPr>
          <p:cNvPr id="12" name="Скругленный прямоугольник 4">
            <a:extLst>
              <a:ext uri="{FF2B5EF4-FFF2-40B4-BE49-F238E27FC236}">
                <a16:creationId xmlns:a16="http://schemas.microsoft.com/office/drawing/2014/main" id="{9005F78E-987F-4053-84B9-B45647AD0ABB}"/>
              </a:ext>
            </a:extLst>
          </p:cNvPr>
          <p:cNvSpPr/>
          <p:nvPr/>
        </p:nvSpPr>
        <p:spPr>
          <a:xfrm>
            <a:off x="2122507" y="1258359"/>
            <a:ext cx="4459935" cy="1553598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16233C"/>
                </a:solidFill>
              </a:rPr>
              <a:t>Наименование в проекте</a:t>
            </a:r>
            <a:endParaRPr lang="ru-RU" sz="2000" dirty="0">
              <a:solidFill>
                <a:srgbClr val="16233C"/>
              </a:solidFill>
            </a:endParaRPr>
          </a:p>
        </p:txBody>
      </p:sp>
      <p:sp>
        <p:nvSpPr>
          <p:cNvPr id="13" name="Скругленный прямоугольник 6">
            <a:extLst>
              <a:ext uri="{FF2B5EF4-FFF2-40B4-BE49-F238E27FC236}">
                <a16:creationId xmlns:a16="http://schemas.microsoft.com/office/drawing/2014/main" id="{B15BD761-0348-44BB-9F28-7D05BCFB823C}"/>
              </a:ext>
            </a:extLst>
          </p:cNvPr>
          <p:cNvSpPr/>
          <p:nvPr/>
        </p:nvSpPr>
        <p:spPr>
          <a:xfrm>
            <a:off x="2122506" y="3243570"/>
            <a:ext cx="4459935" cy="1879786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16233C"/>
                </a:solidFill>
              </a:rPr>
              <a:t>Наименование фактическое при реализации проекта</a:t>
            </a:r>
            <a:endParaRPr lang="ru-RU" sz="2000" dirty="0">
              <a:solidFill>
                <a:srgbClr val="16233C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E756BC7-CF55-4E9F-AD6E-ED4751474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8B5DB7D-1EE8-453D-A7F2-5BA92892AA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34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341" y="-67204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B56D455-CA2C-4C27-9660-B8D298439FF2}"/>
              </a:ext>
            </a:extLst>
          </p:cNvPr>
          <p:cNvSpPr txBox="1">
            <a:spLocks/>
          </p:cNvSpPr>
          <p:nvPr/>
        </p:nvSpPr>
        <p:spPr>
          <a:xfrm>
            <a:off x="6415532" y="755771"/>
            <a:ext cx="4204494" cy="2277497"/>
          </a:xfrm>
          <a:prstGeom prst="roundRect">
            <a:avLst/>
          </a:prstGeom>
          <a:solidFill>
            <a:srgbClr val="F6A31C"/>
          </a:solidFill>
          <a:ln>
            <a:solidFill>
              <a:srgbClr val="F6A31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bg1"/>
                </a:solidFill>
              </a:rPr>
              <a:t>8. Количество граждан в ТОС, осуществляющих трудовое участие в проекте, по видам работ (услуг)</a:t>
            </a:r>
          </a:p>
        </p:txBody>
      </p:sp>
      <p:sp>
        <p:nvSpPr>
          <p:cNvPr id="8" name="Скругленный прямоугольник 4">
            <a:extLst>
              <a:ext uri="{FF2B5EF4-FFF2-40B4-BE49-F238E27FC236}">
                <a16:creationId xmlns:a16="http://schemas.microsoft.com/office/drawing/2014/main" id="{54E1CF84-7A24-47F9-BA94-90F2F114C1F7}"/>
              </a:ext>
            </a:extLst>
          </p:cNvPr>
          <p:cNvSpPr/>
          <p:nvPr/>
        </p:nvSpPr>
        <p:spPr>
          <a:xfrm>
            <a:off x="2107997" y="755771"/>
            <a:ext cx="4180535" cy="1172597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16233C"/>
                </a:solidFill>
              </a:rPr>
              <a:t>Покос травы – 10 человек</a:t>
            </a:r>
            <a:endParaRPr lang="ru-RU" sz="2000" dirty="0">
              <a:solidFill>
                <a:srgbClr val="16233C"/>
              </a:solidFill>
            </a:endParaRPr>
          </a:p>
        </p:txBody>
      </p:sp>
      <p:sp>
        <p:nvSpPr>
          <p:cNvPr id="9" name="Скругленный прямоугольник 6">
            <a:extLst>
              <a:ext uri="{FF2B5EF4-FFF2-40B4-BE49-F238E27FC236}">
                <a16:creationId xmlns:a16="http://schemas.microsoft.com/office/drawing/2014/main" id="{088F9A90-F49E-4E69-A4D8-53E76A0B171C}"/>
              </a:ext>
            </a:extLst>
          </p:cNvPr>
          <p:cNvSpPr/>
          <p:nvPr/>
        </p:nvSpPr>
        <p:spPr>
          <a:xfrm>
            <a:off x="2107997" y="1820564"/>
            <a:ext cx="4180535" cy="1879786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16233C"/>
                </a:solidFill>
              </a:rPr>
              <a:t>Демонтаж старого оборудования – 15 человек</a:t>
            </a:r>
            <a:endParaRPr lang="ru-RU" sz="2000" dirty="0">
              <a:solidFill>
                <a:srgbClr val="16233C"/>
              </a:solidFill>
            </a:endParaRPr>
          </a:p>
        </p:txBody>
      </p:sp>
      <p:sp>
        <p:nvSpPr>
          <p:cNvPr id="11" name="Скругленный прямоугольник 7">
            <a:extLst>
              <a:ext uri="{FF2B5EF4-FFF2-40B4-BE49-F238E27FC236}">
                <a16:creationId xmlns:a16="http://schemas.microsoft.com/office/drawing/2014/main" id="{B8C1D0B8-0FEE-4B89-8CAD-29AF162CF5D5}"/>
              </a:ext>
            </a:extLst>
          </p:cNvPr>
          <p:cNvSpPr/>
          <p:nvPr/>
        </p:nvSpPr>
        <p:spPr>
          <a:xfrm>
            <a:off x="6415532" y="3355444"/>
            <a:ext cx="4204494" cy="1879786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6A31C"/>
                </a:solidFill>
              </a:rPr>
              <a:t>ИЛИ</a:t>
            </a:r>
          </a:p>
          <a:p>
            <a:pPr algn="ctr"/>
            <a:r>
              <a:rPr lang="ru-RU" sz="2800" b="1" dirty="0">
                <a:solidFill>
                  <a:srgbClr val="16233C"/>
                </a:solidFill>
              </a:rPr>
              <a:t>Покос травы, демонтаж старого оборудования – 20 человек</a:t>
            </a:r>
            <a:endParaRPr lang="ru-RU" sz="1600" dirty="0">
              <a:solidFill>
                <a:srgbClr val="16233C"/>
              </a:solidFill>
            </a:endParaRPr>
          </a:p>
        </p:txBody>
      </p:sp>
      <p:sp>
        <p:nvSpPr>
          <p:cNvPr id="14" name="Скругленный прямоугольник 8">
            <a:extLst>
              <a:ext uri="{FF2B5EF4-FFF2-40B4-BE49-F238E27FC236}">
                <a16:creationId xmlns:a16="http://schemas.microsoft.com/office/drawing/2014/main" id="{E5EE1542-E3AA-49B8-ADC1-1361277BD1AC}"/>
              </a:ext>
            </a:extLst>
          </p:cNvPr>
          <p:cNvSpPr/>
          <p:nvPr/>
        </p:nvSpPr>
        <p:spPr>
          <a:xfrm>
            <a:off x="2107996" y="4448215"/>
            <a:ext cx="4180535" cy="1328253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16233C"/>
                </a:solidFill>
              </a:rPr>
              <a:t>Неповторяющиеся граждане</a:t>
            </a:r>
            <a:endParaRPr lang="ru-RU" sz="2000" dirty="0">
              <a:solidFill>
                <a:srgbClr val="16233C"/>
              </a:solidFill>
            </a:endParaRPr>
          </a:p>
        </p:txBody>
      </p:sp>
      <p:sp>
        <p:nvSpPr>
          <p:cNvPr id="15" name="Скругленный прямоугольник 9">
            <a:extLst>
              <a:ext uri="{FF2B5EF4-FFF2-40B4-BE49-F238E27FC236}">
                <a16:creationId xmlns:a16="http://schemas.microsoft.com/office/drawing/2014/main" id="{CDDCB05B-BBDC-489C-9DDF-4470132379BF}"/>
              </a:ext>
            </a:extLst>
          </p:cNvPr>
          <p:cNvSpPr/>
          <p:nvPr/>
        </p:nvSpPr>
        <p:spPr>
          <a:xfrm>
            <a:off x="2171496" y="3524064"/>
            <a:ext cx="4180535" cy="771273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6A31C"/>
                </a:solidFill>
              </a:rPr>
              <a:t>Итого: </a:t>
            </a:r>
            <a:r>
              <a:rPr lang="ru-RU" sz="3600" b="1" dirty="0">
                <a:solidFill>
                  <a:srgbClr val="16233C"/>
                </a:solidFill>
              </a:rPr>
              <a:t>25 человек</a:t>
            </a:r>
            <a:endParaRPr lang="ru-RU" sz="2000" dirty="0">
              <a:solidFill>
                <a:srgbClr val="16233C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BF3C8F4-11BC-4741-9044-26E7B6CD0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1FDC0C0-F256-4AED-A25A-DD51C0093A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421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341" y="-67204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BE0A59E-4526-48E0-B27A-46E1E9821F4A}"/>
              </a:ext>
            </a:extLst>
          </p:cNvPr>
          <p:cNvSpPr txBox="1">
            <a:spLocks/>
          </p:cNvSpPr>
          <p:nvPr/>
        </p:nvSpPr>
        <p:spPr>
          <a:xfrm>
            <a:off x="7067010" y="818110"/>
            <a:ext cx="3900488" cy="880497"/>
          </a:xfrm>
          <a:prstGeom prst="roundRect">
            <a:avLst/>
          </a:prstGeom>
          <a:solidFill>
            <a:srgbClr val="F6A31C"/>
          </a:solidFill>
          <a:ln>
            <a:solidFill>
              <a:srgbClr val="F6A31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bg1"/>
                </a:solidFill>
              </a:rPr>
              <a:t>11. Результаты</a:t>
            </a:r>
          </a:p>
        </p:txBody>
      </p:sp>
      <p:sp>
        <p:nvSpPr>
          <p:cNvPr id="12" name="Скругленный прямоугольник 4">
            <a:extLst>
              <a:ext uri="{FF2B5EF4-FFF2-40B4-BE49-F238E27FC236}">
                <a16:creationId xmlns:a16="http://schemas.microsoft.com/office/drawing/2014/main" id="{AB3BF38A-66E1-4B81-91CD-8EB8076CDBD0}"/>
              </a:ext>
            </a:extLst>
          </p:cNvPr>
          <p:cNvSpPr/>
          <p:nvPr/>
        </p:nvSpPr>
        <p:spPr>
          <a:xfrm>
            <a:off x="2371207" y="805411"/>
            <a:ext cx="4459935" cy="2925196"/>
          </a:xfrm>
          <a:prstGeom prst="roundRect">
            <a:avLst/>
          </a:prstGeom>
          <a:noFill/>
          <a:ln w="57150">
            <a:solidFill>
              <a:srgbClr val="C533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Территория ТОС благоустроена для детей, активной деятельности, взаимодействия со сверстниками на безопасной территории</a:t>
            </a:r>
            <a:endParaRPr lang="ru-RU" sz="1600" dirty="0">
              <a:solidFill>
                <a:srgbClr val="16233C"/>
              </a:solidFill>
            </a:endParaRPr>
          </a:p>
        </p:txBody>
      </p:sp>
      <p:sp>
        <p:nvSpPr>
          <p:cNvPr id="13" name="Скругленный прямоугольник 6">
            <a:extLst>
              <a:ext uri="{FF2B5EF4-FFF2-40B4-BE49-F238E27FC236}">
                <a16:creationId xmlns:a16="http://schemas.microsoft.com/office/drawing/2014/main" id="{70A9064B-59A8-4080-95DE-03DDE96D0A3C}"/>
              </a:ext>
            </a:extLst>
          </p:cNvPr>
          <p:cNvSpPr/>
          <p:nvPr/>
        </p:nvSpPr>
        <p:spPr>
          <a:xfrm>
            <a:off x="2371207" y="3999367"/>
            <a:ext cx="4459935" cy="1879786"/>
          </a:xfrm>
          <a:prstGeom prst="roundRect">
            <a:avLst/>
          </a:prstGeom>
          <a:noFill/>
          <a:ln w="57150">
            <a:solidFill>
              <a:srgbClr val="C533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Формирование активной жизненной позиции у детей в возрасте 9-17 лет</a:t>
            </a:r>
            <a:endParaRPr lang="ru-RU" sz="1600" dirty="0">
              <a:solidFill>
                <a:srgbClr val="16233C"/>
              </a:solidFill>
            </a:endParaRPr>
          </a:p>
        </p:txBody>
      </p:sp>
      <p:sp>
        <p:nvSpPr>
          <p:cNvPr id="16" name="Скругленный прямоугольник 8">
            <a:extLst>
              <a:ext uri="{FF2B5EF4-FFF2-40B4-BE49-F238E27FC236}">
                <a16:creationId xmlns:a16="http://schemas.microsoft.com/office/drawing/2014/main" id="{335D308D-84A2-4C65-BA13-900B1826C494}"/>
              </a:ext>
            </a:extLst>
          </p:cNvPr>
          <p:cNvSpPr/>
          <p:nvPr/>
        </p:nvSpPr>
        <p:spPr>
          <a:xfrm>
            <a:off x="7067010" y="2117521"/>
            <a:ext cx="3900488" cy="3761631"/>
          </a:xfrm>
          <a:prstGeom prst="roundRect">
            <a:avLst/>
          </a:prstGeom>
          <a:noFill/>
          <a:ln w="57150">
            <a:solidFill>
              <a:srgbClr val="C533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Укрепление здоровья жителей ТОС, возможность готовиться к сдаче норм ГТО в течение всего года</a:t>
            </a:r>
            <a:endParaRPr lang="ru-RU" sz="1600" dirty="0">
              <a:solidFill>
                <a:srgbClr val="16233C"/>
              </a:solidFill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AE59600-305C-4F03-8B3D-7F57CAC9AC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E0E3687-7E60-4C85-9B20-C6A5201A2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71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341" y="-67204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4917656-E1B9-48F9-837D-B8FFDAE70937}"/>
              </a:ext>
            </a:extLst>
          </p:cNvPr>
          <p:cNvSpPr txBox="1">
            <a:spLocks/>
          </p:cNvSpPr>
          <p:nvPr/>
        </p:nvSpPr>
        <p:spPr>
          <a:xfrm>
            <a:off x="7121874" y="885314"/>
            <a:ext cx="3900488" cy="880497"/>
          </a:xfrm>
          <a:prstGeom prst="roundRect">
            <a:avLst/>
          </a:prstGeom>
          <a:solidFill>
            <a:srgbClr val="F6A31C"/>
          </a:solidFill>
          <a:ln>
            <a:solidFill>
              <a:srgbClr val="F6A31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bg1"/>
                </a:solidFill>
              </a:rPr>
              <a:t>11. Результаты</a:t>
            </a:r>
          </a:p>
        </p:txBody>
      </p:sp>
      <p:sp>
        <p:nvSpPr>
          <p:cNvPr id="9" name="Скругленный прямоугольник 4">
            <a:extLst>
              <a:ext uri="{FF2B5EF4-FFF2-40B4-BE49-F238E27FC236}">
                <a16:creationId xmlns:a16="http://schemas.microsoft.com/office/drawing/2014/main" id="{DC409290-2D0A-414E-B800-F1F21D07B58E}"/>
              </a:ext>
            </a:extLst>
          </p:cNvPr>
          <p:cNvSpPr/>
          <p:nvPr/>
        </p:nvSpPr>
        <p:spPr>
          <a:xfrm>
            <a:off x="2426071" y="872615"/>
            <a:ext cx="4459935" cy="1667896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Установлен 1 игровой комплекс для детей в возрасте 6-14 лет</a:t>
            </a:r>
            <a:endParaRPr lang="ru-RU" sz="1600" dirty="0">
              <a:solidFill>
                <a:srgbClr val="16233C"/>
              </a:solidFill>
            </a:endParaRPr>
          </a:p>
        </p:txBody>
      </p:sp>
      <p:sp>
        <p:nvSpPr>
          <p:cNvPr id="11" name="Скругленный прямоугольник 6">
            <a:extLst>
              <a:ext uri="{FF2B5EF4-FFF2-40B4-BE49-F238E27FC236}">
                <a16:creationId xmlns:a16="http://schemas.microsoft.com/office/drawing/2014/main" id="{ECCD07E0-C095-43F0-89AE-D971CB1C8217}"/>
              </a:ext>
            </a:extLst>
          </p:cNvPr>
          <p:cNvSpPr/>
          <p:nvPr/>
        </p:nvSpPr>
        <p:spPr>
          <a:xfrm>
            <a:off x="7121875" y="2106095"/>
            <a:ext cx="3900488" cy="3050616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Оборудована безопасная детская площадка для игр на свежем воздухе для детей в возрасте 9-17 лет</a:t>
            </a:r>
            <a:endParaRPr lang="ru-RU" sz="1600" dirty="0">
              <a:solidFill>
                <a:srgbClr val="16233C"/>
              </a:solidFill>
            </a:endParaRPr>
          </a:p>
        </p:txBody>
      </p:sp>
      <p:sp>
        <p:nvSpPr>
          <p:cNvPr id="14" name="Скругленный прямоугольник 8">
            <a:extLst>
              <a:ext uri="{FF2B5EF4-FFF2-40B4-BE49-F238E27FC236}">
                <a16:creationId xmlns:a16="http://schemas.microsoft.com/office/drawing/2014/main" id="{1B7BD14F-39E7-4315-9231-9ABCCD2305BB}"/>
              </a:ext>
            </a:extLst>
          </p:cNvPr>
          <p:cNvSpPr/>
          <p:nvPr/>
        </p:nvSpPr>
        <p:spPr>
          <a:xfrm>
            <a:off x="2426070" y="2849988"/>
            <a:ext cx="4370313" cy="3259223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Установлена спортивная площадка из 5 тренажеров (</a:t>
            </a:r>
            <a:r>
              <a:rPr lang="ru-RU" sz="2800" i="1" dirty="0">
                <a:solidFill>
                  <a:srgbClr val="16233C"/>
                </a:solidFill>
              </a:rPr>
              <a:t>название</a:t>
            </a:r>
            <a:r>
              <a:rPr lang="ru-RU" sz="2800" dirty="0">
                <a:solidFill>
                  <a:srgbClr val="16233C"/>
                </a:solidFill>
              </a:rPr>
              <a:t>), которая позволяет заниматься спортом жителям старше 18 лет в течение всего года</a:t>
            </a:r>
            <a:endParaRPr lang="ru-RU" sz="1600" dirty="0">
              <a:solidFill>
                <a:srgbClr val="16233C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6CBF2E1-0CE6-409F-95A4-0202D2340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91A4A92-C21F-47CA-9409-94A6288058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79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341" y="-67204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93947F6-179E-4FA9-88E6-78D4DB6B10A4}"/>
              </a:ext>
            </a:extLst>
          </p:cNvPr>
          <p:cNvSpPr txBox="1">
            <a:spLocks/>
          </p:cNvSpPr>
          <p:nvPr/>
        </p:nvSpPr>
        <p:spPr>
          <a:xfrm>
            <a:off x="7240746" y="975227"/>
            <a:ext cx="3900488" cy="880497"/>
          </a:xfrm>
          <a:prstGeom prst="roundRect">
            <a:avLst/>
          </a:prstGeom>
          <a:solidFill>
            <a:srgbClr val="F6A31C"/>
          </a:solidFill>
          <a:ln>
            <a:solidFill>
              <a:srgbClr val="F6A31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bg1"/>
                </a:solidFill>
              </a:rPr>
              <a:t>12. Календарный план</a:t>
            </a:r>
          </a:p>
        </p:txBody>
      </p:sp>
      <p:sp>
        <p:nvSpPr>
          <p:cNvPr id="12" name="Скругленный прямоугольник 4">
            <a:extLst>
              <a:ext uri="{FF2B5EF4-FFF2-40B4-BE49-F238E27FC236}">
                <a16:creationId xmlns:a16="http://schemas.microsoft.com/office/drawing/2014/main" id="{7B3C1F19-9568-4C0C-B899-FE54CFB9E164}"/>
              </a:ext>
            </a:extLst>
          </p:cNvPr>
          <p:cNvSpPr/>
          <p:nvPr/>
        </p:nvSpPr>
        <p:spPr>
          <a:xfrm>
            <a:off x="2544943" y="962528"/>
            <a:ext cx="4459935" cy="1233480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Мероприятия проекта детализируют задачи</a:t>
            </a:r>
            <a:endParaRPr lang="ru-RU" sz="1600" dirty="0">
              <a:solidFill>
                <a:srgbClr val="16233C"/>
              </a:solidFill>
            </a:endParaRPr>
          </a:p>
        </p:txBody>
      </p:sp>
      <p:sp>
        <p:nvSpPr>
          <p:cNvPr id="13" name="Скругленный прямоугольник 7">
            <a:extLst>
              <a:ext uri="{FF2B5EF4-FFF2-40B4-BE49-F238E27FC236}">
                <a16:creationId xmlns:a16="http://schemas.microsoft.com/office/drawing/2014/main" id="{0F026A0D-92D5-4D70-AADD-90A3F5B21F24}"/>
              </a:ext>
            </a:extLst>
          </p:cNvPr>
          <p:cNvSpPr/>
          <p:nvPr/>
        </p:nvSpPr>
        <p:spPr>
          <a:xfrm>
            <a:off x="2544943" y="2505484"/>
            <a:ext cx="8596291" cy="3376139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Согласовать план работ по проекту;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Заказать оборудование и материалы;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Демонтировать старые конструкции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Очистить территорию от строительного и природного мусора;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И т.д.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16233C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DB2CFC3E-43E9-4DB3-9F92-6484CB35D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E396614-FED9-4DCA-B8BF-06B3634BD6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58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341" y="-67204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3C883C0-7F8D-421E-8CF5-12D36C468EB4}"/>
              </a:ext>
            </a:extLst>
          </p:cNvPr>
          <p:cNvSpPr txBox="1">
            <a:spLocks/>
          </p:cNvSpPr>
          <p:nvPr/>
        </p:nvSpPr>
        <p:spPr>
          <a:xfrm>
            <a:off x="7606506" y="1053967"/>
            <a:ext cx="3900488" cy="1871097"/>
          </a:xfrm>
          <a:prstGeom prst="roundRect">
            <a:avLst/>
          </a:prstGeom>
          <a:solidFill>
            <a:srgbClr val="F6A31C"/>
          </a:solidFill>
          <a:ln>
            <a:solidFill>
              <a:srgbClr val="F6A31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bg1"/>
                </a:solidFill>
              </a:rPr>
              <a:t>12. Сведения о наличии у ТОС опыта деятельности по реализации проектов</a:t>
            </a:r>
          </a:p>
        </p:txBody>
      </p:sp>
      <p:sp>
        <p:nvSpPr>
          <p:cNvPr id="8" name="Скругленный прямоугольник 4">
            <a:extLst>
              <a:ext uri="{FF2B5EF4-FFF2-40B4-BE49-F238E27FC236}">
                <a16:creationId xmlns:a16="http://schemas.microsoft.com/office/drawing/2014/main" id="{A101535D-5BE3-4C91-ACB4-C334C7477536}"/>
              </a:ext>
            </a:extLst>
          </p:cNvPr>
          <p:cNvSpPr/>
          <p:nvPr/>
        </p:nvSpPr>
        <p:spPr>
          <a:xfrm>
            <a:off x="2279767" y="1053968"/>
            <a:ext cx="4459935" cy="1871096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16233C"/>
                </a:solidFill>
              </a:rPr>
              <a:t>Важно отразить личный и профессиональный опыт, знания, компетенции</a:t>
            </a:r>
            <a:endParaRPr lang="ru-RU" sz="1600" dirty="0">
              <a:solidFill>
                <a:srgbClr val="16233C"/>
              </a:solidFill>
            </a:endParaRPr>
          </a:p>
        </p:txBody>
      </p:sp>
      <p:sp>
        <p:nvSpPr>
          <p:cNvPr id="9" name="Скругленный прямоугольник 7">
            <a:extLst>
              <a:ext uri="{FF2B5EF4-FFF2-40B4-BE49-F238E27FC236}">
                <a16:creationId xmlns:a16="http://schemas.microsoft.com/office/drawing/2014/main" id="{CB302C0F-F1DB-4FCC-B4A6-DCA9AD272F1F}"/>
              </a:ext>
            </a:extLst>
          </p:cNvPr>
          <p:cNvSpPr/>
          <p:nvPr/>
        </p:nvSpPr>
        <p:spPr>
          <a:xfrm>
            <a:off x="2061327" y="2925064"/>
            <a:ext cx="6728597" cy="2979824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solidFill>
                  <a:srgbClr val="16233C"/>
                </a:solidFill>
              </a:rPr>
              <a:t>Если нет опыта: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Сведения о деятельности ТОС;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Информация об общественно-значимых достижениях участников ТОС, вовлеченных в реализацию проекта</a:t>
            </a:r>
            <a:endParaRPr lang="ru-RU" sz="1600" dirty="0">
              <a:solidFill>
                <a:srgbClr val="16233C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14A808A-5E60-4555-B8D3-AE96052A04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94B2CD4-20F7-4853-9CFE-75B79B9A6F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532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341" y="-6720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ru-RU" sz="2800" b="1" dirty="0">
                <a:solidFill>
                  <a:srgbClr val="183254"/>
                </a:solidFill>
                <a:latin typeface="+mj-lt"/>
              </a:rPr>
            </a:br>
            <a:br>
              <a:rPr lang="ru-RU" sz="2800" b="1" dirty="0">
                <a:solidFill>
                  <a:srgbClr val="183254"/>
                </a:solidFill>
                <a:latin typeface="+mj-lt"/>
              </a:rPr>
            </a:br>
            <a:br>
              <a:rPr lang="ru-RU" sz="3600" b="1" dirty="0">
                <a:solidFill>
                  <a:srgbClr val="F6A31C"/>
                </a:solidFill>
                <a:latin typeface="Bahnschrift SemiBold" panose="020B0502040204020203" pitchFamily="34" charset="0"/>
              </a:rPr>
            </a:br>
            <a:r>
              <a:rPr lang="ru-RU" sz="3100" b="1" dirty="0">
                <a:solidFill>
                  <a:srgbClr val="17213B"/>
                </a:solidFill>
                <a:latin typeface="Bahnschrift SemiBold" panose="020B0502040204020203" pitchFamily="34" charset="0"/>
              </a:rPr>
              <a:t>Расчёт стоимости трудового </a:t>
            </a:r>
            <a:br>
              <a:rPr lang="ru-RU" sz="3100" b="1" dirty="0">
                <a:solidFill>
                  <a:srgbClr val="17213B"/>
                </a:solidFill>
                <a:latin typeface="Bahnschrift SemiBold" panose="020B0502040204020203" pitchFamily="34" charset="0"/>
              </a:rPr>
            </a:br>
            <a:r>
              <a:rPr lang="ru-RU" sz="3100" b="1" dirty="0">
                <a:solidFill>
                  <a:srgbClr val="17213B"/>
                </a:solidFill>
                <a:latin typeface="Bahnschrift SemiBold" panose="020B0502040204020203" pitchFamily="34" charset="0"/>
              </a:rPr>
              <a:t>участия в реализации проекта</a:t>
            </a:r>
            <a:br>
              <a:rPr lang="ru-RU" sz="2700" b="1" dirty="0">
                <a:solidFill>
                  <a:srgbClr val="183254"/>
                </a:solidFill>
                <a:latin typeface="+mj-lt"/>
              </a:rPr>
            </a:br>
            <a:br>
              <a:rPr lang="ru-RU" sz="4000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CAEBCB-491E-4654-95C5-1893CA9EB50C}"/>
              </a:ext>
            </a:extLst>
          </p:cNvPr>
          <p:cNvSpPr txBox="1"/>
          <p:nvPr/>
        </p:nvSpPr>
        <p:spPr>
          <a:xfrm>
            <a:off x="6732377" y="1938494"/>
            <a:ext cx="43821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16233C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С</a:t>
            </a:r>
            <a:r>
              <a:rPr lang="ru-RU" dirty="0">
                <a:solidFill>
                  <a:srgbClr val="222222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 – трудового участия в реализации проекта;</a:t>
            </a:r>
          </a:p>
          <a:p>
            <a:r>
              <a:rPr lang="ru-RU" sz="2000" b="1" dirty="0">
                <a:solidFill>
                  <a:srgbClr val="16233C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МРОТ – </a:t>
            </a:r>
            <a:r>
              <a:rPr lang="ru-RU" dirty="0">
                <a:solidFill>
                  <a:srgbClr val="16233C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минимальный размер оплаты труда в Хабаровском крае 15 279 руб. </a:t>
            </a:r>
            <a:r>
              <a:rPr lang="ru-RU" sz="1100" dirty="0">
                <a:solidFill>
                  <a:srgbClr val="16233C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(Постановление Правительства РФ)</a:t>
            </a:r>
            <a:endParaRPr lang="ru-RU" sz="1100" b="1" dirty="0">
              <a:solidFill>
                <a:srgbClr val="16233C"/>
              </a:solidFill>
              <a:latin typeface="Panton Light" panose="00000400000000000000" pitchFamily="50" charset="-52"/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16233C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РК</a:t>
            </a:r>
            <a:r>
              <a:rPr lang="ru-RU" dirty="0">
                <a:solidFill>
                  <a:srgbClr val="222222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 – районный коэффициент </a:t>
            </a:r>
            <a:r>
              <a:rPr lang="ru-RU" sz="1100" dirty="0">
                <a:latin typeface="Panton Light" panose="00000400000000000000" pitchFamily="50" charset="-52"/>
                <a:ea typeface="Times New Roman" panose="02020603050405020304" pitchFamily="18" charset="0"/>
              </a:rPr>
              <a:t>(Постановление Госкомтруда СССР, ВЦСПС от 20.11.1967 N 512/П-28)</a:t>
            </a:r>
            <a:endParaRPr lang="ru-RU" sz="2400" dirty="0">
              <a:solidFill>
                <a:srgbClr val="222222"/>
              </a:solidFill>
              <a:latin typeface="Panton Light" panose="00000400000000000000" pitchFamily="50" charset="-52"/>
              <a:ea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16233C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Ч</a:t>
            </a:r>
            <a:r>
              <a:rPr lang="ru-RU" sz="2000" dirty="0">
                <a:solidFill>
                  <a:srgbClr val="222222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 – </a:t>
            </a:r>
            <a:r>
              <a:rPr lang="ru-RU" dirty="0">
                <a:solidFill>
                  <a:srgbClr val="222222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количество часов в месяц при полной занятости;</a:t>
            </a:r>
          </a:p>
          <a:p>
            <a:r>
              <a:rPr lang="ru-RU" sz="2000" b="1" dirty="0">
                <a:solidFill>
                  <a:srgbClr val="16233C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K</a:t>
            </a:r>
            <a:r>
              <a:rPr lang="ru-RU" dirty="0">
                <a:solidFill>
                  <a:srgbClr val="222222"/>
                </a:solidFill>
                <a:latin typeface="Panton Light" panose="00000400000000000000" pitchFamily="50" charset="-52"/>
                <a:ea typeface="Times New Roman" panose="02020603050405020304" pitchFamily="18" charset="0"/>
              </a:rPr>
              <a:t> – количество часов, которые гражданин посвятит участию в реализации проекта ТОС;</a:t>
            </a:r>
            <a:endParaRPr lang="ru-RU" dirty="0">
              <a:latin typeface="Panton Light" panose="00000400000000000000" pitchFamily="50" charset="-52"/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16233C"/>
                </a:solidFill>
                <a:latin typeface="Panton Light" panose="00000400000000000000" pitchFamily="50" charset="-52"/>
                <a:ea typeface="Calibri" panose="020F0502020204030204" pitchFamily="34" charset="0"/>
              </a:rPr>
              <a:t>НН</a:t>
            </a:r>
            <a:r>
              <a:rPr lang="ru-RU" dirty="0">
                <a:solidFill>
                  <a:srgbClr val="222222"/>
                </a:solidFill>
                <a:latin typeface="Panton Light" panose="00000400000000000000" pitchFamily="50" charset="-52"/>
                <a:ea typeface="Calibri" panose="020F0502020204030204" pitchFamily="34" charset="0"/>
              </a:rPr>
              <a:t> – коэффициент налоговых начислений с фонда оплаты труда (1,271).</a:t>
            </a:r>
            <a:endParaRPr lang="ru-RU" dirty="0">
              <a:latin typeface="Panton Light" panose="00000400000000000000" pitchFamily="50" charset="-52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CE7591-F4F7-4BE6-8B9A-B71DFD1803A4}"/>
              </a:ext>
            </a:extLst>
          </p:cNvPr>
          <p:cNvSpPr txBox="1"/>
          <p:nvPr/>
        </p:nvSpPr>
        <p:spPr>
          <a:xfrm>
            <a:off x="1609049" y="1092108"/>
            <a:ext cx="19778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6A31C"/>
                </a:solidFill>
                <a:latin typeface="Panton Light" panose="00000400000000000000" pitchFamily="50" charset="-52"/>
              </a:rPr>
              <a:t>Пример:</a:t>
            </a:r>
          </a:p>
          <a:p>
            <a:r>
              <a:rPr lang="ru-RU" sz="2400" b="1" dirty="0">
                <a:solidFill>
                  <a:srgbClr val="222222"/>
                </a:solidFill>
                <a:latin typeface="Panton Light" panose="00000400000000000000" pitchFamily="50" charset="-52"/>
              </a:rPr>
              <a:t>К= 60;</a:t>
            </a:r>
          </a:p>
          <a:p>
            <a:r>
              <a:rPr lang="ru-RU" sz="2400" b="1" dirty="0">
                <a:solidFill>
                  <a:srgbClr val="222222"/>
                </a:solidFill>
                <a:latin typeface="Panton Light" panose="00000400000000000000" pitchFamily="50" charset="-52"/>
              </a:rPr>
              <a:t>Ч= 168; </a:t>
            </a:r>
          </a:p>
          <a:p>
            <a:r>
              <a:rPr lang="ru-RU" sz="2400" b="1" dirty="0">
                <a:solidFill>
                  <a:srgbClr val="222222"/>
                </a:solidFill>
                <a:latin typeface="Panton Light" panose="00000400000000000000" pitchFamily="50" charset="-52"/>
              </a:rPr>
              <a:t>НН=1,271 ,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16790927-0F5B-49F0-814B-3C4BA2C2E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66959"/>
              </p:ext>
            </p:extLst>
          </p:nvPr>
        </p:nvGraphicFramePr>
        <p:xfrm>
          <a:off x="6820682" y="618279"/>
          <a:ext cx="439823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362">
                  <a:extLst>
                    <a:ext uri="{9D8B030D-6E8A-4147-A177-3AD203B41FA5}">
                      <a16:colId xmlns:a16="http://schemas.microsoft.com/office/drawing/2014/main" val="1842339931"/>
                    </a:ext>
                  </a:extLst>
                </a:gridCol>
                <a:gridCol w="2102266">
                  <a:extLst>
                    <a:ext uri="{9D8B030D-6E8A-4147-A177-3AD203B41FA5}">
                      <a16:colId xmlns:a16="http://schemas.microsoft.com/office/drawing/2014/main" val="3848112227"/>
                    </a:ext>
                  </a:extLst>
                </a:gridCol>
                <a:gridCol w="1606610">
                  <a:extLst>
                    <a:ext uri="{9D8B030D-6E8A-4147-A177-3AD203B41FA5}">
                      <a16:colId xmlns:a16="http://schemas.microsoft.com/office/drawing/2014/main" val="4118881885"/>
                    </a:ext>
                  </a:extLst>
                </a:gridCol>
              </a:tblGrid>
              <a:tr h="560216">
                <a:tc rowSpan="2">
                  <a:txBody>
                    <a:bodyPr/>
                    <a:lstStyle/>
                    <a:p>
                      <a:pPr algn="r"/>
                      <a:r>
                        <a:rPr lang="ru-RU" sz="3600" b="1" dirty="0">
                          <a:solidFill>
                            <a:schemeClr val="bg1"/>
                          </a:solidFill>
                          <a:latin typeface="+mn-lt"/>
                        </a:rPr>
                        <a:t>С=</a:t>
                      </a:r>
                      <a:endParaRPr lang="ru-RU" sz="36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38100" cmpd="sng">
                      <a:noFill/>
                    </a:lnB>
                    <a:solidFill>
                      <a:srgbClr val="F6A31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600" b="1" dirty="0">
                          <a:latin typeface="+mn-lt"/>
                        </a:rPr>
                        <a:t>МРОТ*РК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A31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3600" b="1" dirty="0">
                          <a:latin typeface="+mn-lt"/>
                        </a:rPr>
                        <a:t>*К*НН,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A3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35717"/>
                  </a:ext>
                </a:extLst>
              </a:tr>
              <a:tr h="5602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A31C"/>
                    </a:solidFill>
                  </a:tcPr>
                </a:tc>
                <a:tc>
                  <a:txBody>
                    <a:bodyPr/>
                    <a:lstStyle/>
                    <a:p>
                      <a:pPr marL="896938" indent="0" algn="l"/>
                      <a:r>
                        <a:rPr lang="ru-RU" sz="3600" b="1" dirty="0">
                          <a:solidFill>
                            <a:schemeClr val="bg1"/>
                          </a:solidFill>
                          <a:latin typeface="+mn-lt"/>
                        </a:rPr>
                        <a:t>Ч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A31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A3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139022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8B8E058-3945-40BE-8029-9FA33B875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812640"/>
              </p:ext>
            </p:extLst>
          </p:nvPr>
        </p:nvGraphicFramePr>
        <p:xfrm>
          <a:off x="1609049" y="3088202"/>
          <a:ext cx="4398238" cy="1120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362">
                  <a:extLst>
                    <a:ext uri="{9D8B030D-6E8A-4147-A177-3AD203B41FA5}">
                      <a16:colId xmlns:a16="http://schemas.microsoft.com/office/drawing/2014/main" val="1842339931"/>
                    </a:ext>
                  </a:extLst>
                </a:gridCol>
                <a:gridCol w="1825048">
                  <a:extLst>
                    <a:ext uri="{9D8B030D-6E8A-4147-A177-3AD203B41FA5}">
                      <a16:colId xmlns:a16="http://schemas.microsoft.com/office/drawing/2014/main" val="3848112227"/>
                    </a:ext>
                  </a:extLst>
                </a:gridCol>
                <a:gridCol w="1883828">
                  <a:extLst>
                    <a:ext uri="{9D8B030D-6E8A-4147-A177-3AD203B41FA5}">
                      <a16:colId xmlns:a16="http://schemas.microsoft.com/office/drawing/2014/main" val="4118881885"/>
                    </a:ext>
                  </a:extLst>
                </a:gridCol>
              </a:tblGrid>
              <a:tr h="560216">
                <a:tc rowSpan="2">
                  <a:txBody>
                    <a:bodyPr/>
                    <a:lstStyle/>
                    <a:p>
                      <a:pPr algn="r"/>
                      <a:r>
                        <a:rPr lang="ru-RU" sz="3600" b="1" dirty="0">
                          <a:solidFill>
                            <a:schemeClr val="bg1"/>
                          </a:solidFill>
                          <a:latin typeface="+mn-lt"/>
                        </a:rPr>
                        <a:t>С=</a:t>
                      </a:r>
                      <a:endParaRPr lang="ru-RU" sz="36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38100" cmpd="sng">
                      <a:noFill/>
                    </a:lnB>
                    <a:solidFill>
                      <a:srgbClr val="F6A31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0" dirty="0">
                          <a:latin typeface="+mn-lt"/>
                        </a:rPr>
                        <a:t>15 279*1,2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A31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800" b="0" dirty="0">
                          <a:latin typeface="+mn-lt"/>
                        </a:rPr>
                        <a:t>*60*1,271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A3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35717"/>
                  </a:ext>
                </a:extLst>
              </a:tr>
              <a:tr h="5602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A31C"/>
                    </a:solidFill>
                  </a:tcPr>
                </a:tc>
                <a:tc>
                  <a:txBody>
                    <a:bodyPr/>
                    <a:lstStyle/>
                    <a:p>
                      <a:pPr marL="631825" indent="0" algn="l"/>
                      <a:r>
                        <a:rPr lang="ru-RU" sz="2800" b="0" dirty="0">
                          <a:solidFill>
                            <a:schemeClr val="bg1"/>
                          </a:solidFill>
                          <a:latin typeface="+mn-lt"/>
                        </a:rPr>
                        <a:t>168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A31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A3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139022"/>
                  </a:ext>
                </a:extLst>
              </a:tr>
            </a:tbl>
          </a:graphicData>
        </a:graphic>
      </p:graphicFrame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5AF41009-D0DB-4718-8FC5-0393DE3EF925}"/>
              </a:ext>
            </a:extLst>
          </p:cNvPr>
          <p:cNvSpPr txBox="1">
            <a:spLocks/>
          </p:cNvSpPr>
          <p:nvPr/>
        </p:nvSpPr>
        <p:spPr>
          <a:xfrm>
            <a:off x="1609049" y="4335432"/>
            <a:ext cx="4398238" cy="1830531"/>
          </a:xfrm>
          <a:prstGeom prst="roundRect">
            <a:avLst/>
          </a:prstGeom>
          <a:solidFill>
            <a:srgbClr val="F6A31C"/>
          </a:solidFill>
          <a:ln>
            <a:solidFill>
              <a:srgbClr val="F6A31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</a:rPr>
              <a:t>ИТОГО: стоимость трудового участия в денежном эквиваленте составляет 8 323,02 руб. из расчёта, что в месяце 168 рабочих часов, а гражданин посвятит 60 часов на реализацию проекта в течение одного месяца.</a:t>
            </a:r>
          </a:p>
        </p:txBody>
      </p:sp>
    </p:spTree>
    <p:extLst>
      <p:ext uri="{BB962C8B-B14F-4D97-AF65-F5344CB8AC3E}">
        <p14:creationId xmlns:p14="http://schemas.microsoft.com/office/powerpoint/2010/main" val="2236723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005EB-5BCA-4F34-B10F-06620000A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2EE679CA-69E9-409C-9D8A-1FE7A92FF1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6B8ACC5-3823-47F3-8BC3-DDBA0B2BE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232F17-CA43-49A8-8E7A-1E982E490D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8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477" y="481806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</a:t>
            </a:r>
            <a:r>
              <a:rPr lang="en-US" b="1" dirty="0">
                <a:solidFill>
                  <a:srgbClr val="F6A31C"/>
                </a:solidFill>
                <a:latin typeface="Bahnschrift" panose="020B0502040204020203" pitchFamily="34" charset="0"/>
              </a:rPr>
              <a:t>I. </a:t>
            </a:r>
            <a:r>
              <a:rPr lang="ru-RU" b="1" dirty="0">
                <a:solidFill>
                  <a:srgbClr val="F6A31C"/>
                </a:solidFill>
                <a:latin typeface="Bahnschrift" panose="020B0502040204020203" pitchFamily="34" charset="0"/>
              </a:rPr>
              <a:t>Общая информация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:a16="http://schemas.microsoft.com/office/drawing/2014/main" id="{EA37C525-5768-4C17-935D-1EB3A9C69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477" y="180736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17213B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17213B"/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4A2357C-81AC-4B4B-80EF-4F1170436289}"/>
              </a:ext>
            </a:extLst>
          </p:cNvPr>
          <p:cNvSpPr txBox="1">
            <a:spLocks/>
          </p:cNvSpPr>
          <p:nvPr/>
        </p:nvSpPr>
        <p:spPr>
          <a:xfrm>
            <a:off x="2185416" y="2970686"/>
            <a:ext cx="4366522" cy="1181740"/>
          </a:xfrm>
          <a:prstGeom prst="roundRect">
            <a:avLst/>
          </a:prstGeom>
          <a:solidFill>
            <a:srgbClr val="F6A31C"/>
          </a:solidFill>
          <a:ln>
            <a:solidFill>
              <a:srgbClr val="F6A31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Графические ошибки = недостоверные данные</a:t>
            </a:r>
          </a:p>
        </p:txBody>
      </p:sp>
      <p:sp>
        <p:nvSpPr>
          <p:cNvPr id="10" name="Скругленный прямоугольник 6">
            <a:extLst>
              <a:ext uri="{FF2B5EF4-FFF2-40B4-BE49-F238E27FC236}">
                <a16:creationId xmlns:a16="http://schemas.microsoft.com/office/drawing/2014/main" id="{80C8E2D6-4C36-42A9-986C-03FCE1B66AD1}"/>
              </a:ext>
            </a:extLst>
          </p:cNvPr>
          <p:cNvSpPr/>
          <p:nvPr/>
        </p:nvSpPr>
        <p:spPr>
          <a:xfrm>
            <a:off x="6994897" y="2289175"/>
            <a:ext cx="4111635" cy="268279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6A3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16233C"/>
                </a:solidFill>
                <a:latin typeface="Bahnschrift SemiBold" panose="020B0502040204020203" pitchFamily="34" charset="0"/>
              </a:rPr>
              <a:t>Заполняется строго по уставу ТОС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7983B27-CA4B-4FE5-8E75-B9E06F79EE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D4D1E42-EC94-4E7F-BCDD-027556E88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477" y="481806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:a16="http://schemas.microsoft.com/office/drawing/2014/main" id="{EA37C525-5768-4C17-935D-1EB3A9C69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477" y="180736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17213B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17213B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Скругленный прямоугольник 9">
            <a:extLst>
              <a:ext uri="{FF2B5EF4-FFF2-40B4-BE49-F238E27FC236}">
                <a16:creationId xmlns:a16="http://schemas.microsoft.com/office/drawing/2014/main" id="{7B7ED8D4-DE21-4037-BA74-88434AEAFCE1}"/>
              </a:ext>
            </a:extLst>
          </p:cNvPr>
          <p:cNvSpPr/>
          <p:nvPr/>
        </p:nvSpPr>
        <p:spPr>
          <a:xfrm>
            <a:off x="1576070" y="1640910"/>
            <a:ext cx="4324201" cy="445926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6A3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 indent="-266700">
              <a:buFont typeface="+mj-lt"/>
              <a:buAutoNum type="arabicPeriod"/>
            </a:pPr>
            <a:r>
              <a:rPr lang="ru-RU" sz="2200" dirty="0">
                <a:solidFill>
                  <a:srgbClr val="16233C"/>
                </a:solidFill>
              </a:rPr>
              <a:t>Наименование проекта</a:t>
            </a:r>
          </a:p>
          <a:p>
            <a:pPr marL="355600" indent="-266700">
              <a:buFont typeface="+mj-lt"/>
              <a:buAutoNum type="arabicPeriod"/>
            </a:pPr>
            <a:r>
              <a:rPr lang="ru-RU" sz="2200" dirty="0">
                <a:solidFill>
                  <a:srgbClr val="16233C"/>
                </a:solidFill>
              </a:rPr>
              <a:t>Направление проекта</a:t>
            </a:r>
          </a:p>
          <a:p>
            <a:pPr marL="355600" indent="-266700">
              <a:buFont typeface="+mj-lt"/>
              <a:buAutoNum type="arabicPeriod"/>
            </a:pPr>
            <a:r>
              <a:rPr lang="ru-RU" sz="2200" dirty="0">
                <a:solidFill>
                  <a:srgbClr val="16233C"/>
                </a:solidFill>
              </a:rPr>
              <a:t>Дата начала</a:t>
            </a:r>
          </a:p>
          <a:p>
            <a:pPr marL="355600" indent="-266700">
              <a:buFont typeface="+mj-lt"/>
              <a:buAutoNum type="arabicPeriod"/>
            </a:pPr>
            <a:r>
              <a:rPr lang="ru-RU" sz="2200" dirty="0">
                <a:solidFill>
                  <a:srgbClr val="16233C"/>
                </a:solidFill>
              </a:rPr>
              <a:t>Дата окончания</a:t>
            </a:r>
          </a:p>
          <a:p>
            <a:pPr marL="355600" indent="-266700">
              <a:buFont typeface="+mj-lt"/>
              <a:buAutoNum type="arabicPeriod"/>
            </a:pPr>
            <a:r>
              <a:rPr lang="ru-RU" sz="2200" dirty="0">
                <a:solidFill>
                  <a:srgbClr val="16233C"/>
                </a:solidFill>
              </a:rPr>
              <a:t>Описание обоснованности и актуальности проблем</a:t>
            </a:r>
          </a:p>
          <a:p>
            <a:pPr marL="355600" indent="-266700">
              <a:buFont typeface="+mj-lt"/>
              <a:buAutoNum type="arabicPeriod"/>
            </a:pPr>
            <a:r>
              <a:rPr lang="ru-RU" sz="2200" dirty="0">
                <a:solidFill>
                  <a:srgbClr val="16233C"/>
                </a:solidFill>
              </a:rPr>
              <a:t>Цели и задачи проекта</a:t>
            </a:r>
          </a:p>
          <a:p>
            <a:pPr marL="355600" indent="-266700">
              <a:buFont typeface="+mj-lt"/>
              <a:buAutoNum type="arabicPeriod"/>
            </a:pPr>
            <a:r>
              <a:rPr lang="ru-RU" sz="2200" dirty="0">
                <a:solidFill>
                  <a:srgbClr val="16233C"/>
                </a:solidFill>
              </a:rPr>
              <a:t>Объект благоустройства</a:t>
            </a:r>
          </a:p>
          <a:p>
            <a:pPr marL="355600" indent="-266700">
              <a:buFont typeface="+mj-lt"/>
              <a:buAutoNum type="arabicPeriod"/>
            </a:pPr>
            <a:r>
              <a:rPr lang="ru-RU" sz="2200" dirty="0">
                <a:solidFill>
                  <a:srgbClr val="16233C"/>
                </a:solidFill>
              </a:rPr>
              <a:t>Количество граждан ТОС, вовлеченных в реализацию проекта</a:t>
            </a:r>
          </a:p>
        </p:txBody>
      </p:sp>
      <p:sp>
        <p:nvSpPr>
          <p:cNvPr id="8" name="Скругленный прямоугольник 10">
            <a:extLst>
              <a:ext uri="{FF2B5EF4-FFF2-40B4-BE49-F238E27FC236}">
                <a16:creationId xmlns:a16="http://schemas.microsoft.com/office/drawing/2014/main" id="{B3194E07-099B-4CEC-AB36-845CC092B1DA}"/>
              </a:ext>
            </a:extLst>
          </p:cNvPr>
          <p:cNvSpPr/>
          <p:nvPr/>
        </p:nvSpPr>
        <p:spPr>
          <a:xfrm>
            <a:off x="7235295" y="1640910"/>
            <a:ext cx="4324201" cy="445926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6A3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87350" indent="-387350">
              <a:buFont typeface="+mj-lt"/>
              <a:buAutoNum type="arabicPeriod" startAt="9"/>
            </a:pPr>
            <a:r>
              <a:rPr lang="ru-RU" sz="2200" dirty="0">
                <a:solidFill>
                  <a:srgbClr val="16233C"/>
                </a:solidFill>
              </a:rPr>
              <a:t>Общее количество проживающих граждан</a:t>
            </a:r>
          </a:p>
          <a:p>
            <a:pPr marL="387350" indent="-387350">
              <a:buFont typeface="+mj-lt"/>
              <a:buAutoNum type="arabicPeriod" startAt="9"/>
            </a:pPr>
            <a:r>
              <a:rPr lang="ru-RU" sz="2200" dirty="0">
                <a:solidFill>
                  <a:srgbClr val="16233C"/>
                </a:solidFill>
              </a:rPr>
              <a:t>Методы решения проблем</a:t>
            </a:r>
          </a:p>
          <a:p>
            <a:pPr marL="387350" indent="-387350">
              <a:buFont typeface="+mj-lt"/>
              <a:buAutoNum type="arabicPeriod" startAt="9"/>
            </a:pPr>
            <a:r>
              <a:rPr lang="ru-RU" sz="2200" dirty="0">
                <a:solidFill>
                  <a:srgbClr val="16233C"/>
                </a:solidFill>
              </a:rPr>
              <a:t>Ожидаемые результаты</a:t>
            </a:r>
          </a:p>
          <a:p>
            <a:pPr marL="387350" indent="-387350">
              <a:buFont typeface="+mj-lt"/>
              <a:buAutoNum type="arabicPeriod" startAt="9"/>
            </a:pPr>
            <a:r>
              <a:rPr lang="ru-RU" sz="2200" dirty="0">
                <a:solidFill>
                  <a:srgbClr val="16233C"/>
                </a:solidFill>
              </a:rPr>
              <a:t>Календарный план</a:t>
            </a:r>
          </a:p>
          <a:p>
            <a:pPr marL="387350" indent="-387350">
              <a:buFont typeface="+mj-lt"/>
              <a:buAutoNum type="arabicPeriod" startAt="9"/>
            </a:pPr>
            <a:r>
              <a:rPr lang="ru-RU" sz="2200" dirty="0">
                <a:solidFill>
                  <a:srgbClr val="16233C"/>
                </a:solidFill>
              </a:rPr>
              <a:t>Финансирование (смета)</a:t>
            </a:r>
          </a:p>
          <a:p>
            <a:pPr marL="387350" indent="-387350">
              <a:buFont typeface="+mj-lt"/>
              <a:buAutoNum type="arabicPeriod" startAt="9"/>
            </a:pPr>
            <a:r>
              <a:rPr lang="ru-RU" sz="2200" dirty="0">
                <a:solidFill>
                  <a:srgbClr val="16233C"/>
                </a:solidFill>
              </a:rPr>
              <a:t>Сведения об опыте реализации проектов</a:t>
            </a:r>
          </a:p>
          <a:p>
            <a:pPr marL="387350" indent="-387350">
              <a:buFont typeface="+mj-lt"/>
              <a:buAutoNum type="arabicPeriod" startAt="9"/>
            </a:pPr>
            <a:r>
              <a:rPr lang="ru-RU" sz="2200" dirty="0">
                <a:solidFill>
                  <a:srgbClr val="16233C"/>
                </a:solidFill>
              </a:rPr>
              <a:t>Согласие руководителя ТОС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6F20E72-8527-494E-9DB4-2AA51BCF4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162BCCB-0E71-4E3B-AFC1-10FC0A3AFF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17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477" y="481806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B838688-BC48-485A-8D2E-95569D515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35CCDC61-BBE9-4277-8B7D-0369EA26626C}"/>
              </a:ext>
            </a:extLst>
          </p:cNvPr>
          <p:cNvSpPr txBox="1">
            <a:spLocks/>
          </p:cNvSpPr>
          <p:nvPr/>
        </p:nvSpPr>
        <p:spPr>
          <a:xfrm>
            <a:off x="6778526" y="1604658"/>
            <a:ext cx="3900488" cy="1241942"/>
          </a:xfrm>
          <a:prstGeom prst="roundRect">
            <a:avLst/>
          </a:prstGeom>
          <a:solidFill>
            <a:srgbClr val="F6A31C"/>
          </a:solidFill>
          <a:ln>
            <a:solidFill>
              <a:srgbClr val="F6A31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bg1"/>
                </a:solidFill>
              </a:rPr>
              <a:t>5. Описание обоснованности и актуальности проблем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96F2596B-5A20-4B40-95A6-7314A361D7DE}"/>
              </a:ext>
            </a:extLst>
          </p:cNvPr>
          <p:cNvGrpSpPr/>
          <p:nvPr/>
        </p:nvGrpSpPr>
        <p:grpSpPr>
          <a:xfrm>
            <a:off x="848567" y="1719171"/>
            <a:ext cx="10108729" cy="4749891"/>
            <a:chOff x="-1062529" y="1348331"/>
            <a:chExt cx="10108729" cy="4749891"/>
          </a:xfrm>
        </p:grpSpPr>
        <p:sp>
          <p:nvSpPr>
            <p:cNvPr id="11" name="Скругленный прямоугольник 6">
              <a:extLst>
                <a:ext uri="{FF2B5EF4-FFF2-40B4-BE49-F238E27FC236}">
                  <a16:creationId xmlns:a16="http://schemas.microsoft.com/office/drawing/2014/main" id="{208CB32D-A938-4E69-A064-44A31A13ED23}"/>
                </a:ext>
              </a:extLst>
            </p:cNvPr>
            <p:cNvSpPr/>
            <p:nvPr/>
          </p:nvSpPr>
          <p:spPr>
            <a:xfrm>
              <a:off x="-888542" y="1348331"/>
              <a:ext cx="4242987" cy="1688366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>
                  <a:solidFill>
                    <a:srgbClr val="16233C"/>
                  </a:solidFill>
                </a:rPr>
                <a:t>Сформулировать проблему</a:t>
              </a:r>
            </a:p>
          </p:txBody>
        </p:sp>
        <p:sp>
          <p:nvSpPr>
            <p:cNvPr id="12" name="Скругленный прямоугольник 7">
              <a:extLst>
                <a:ext uri="{FF2B5EF4-FFF2-40B4-BE49-F238E27FC236}">
                  <a16:creationId xmlns:a16="http://schemas.microsoft.com/office/drawing/2014/main" id="{0907B3FB-75F0-4F97-BE94-B8056CE5E9E3}"/>
                </a:ext>
              </a:extLst>
            </p:cNvPr>
            <p:cNvSpPr/>
            <p:nvPr/>
          </p:nvSpPr>
          <p:spPr>
            <a:xfrm>
              <a:off x="-853719" y="3767572"/>
              <a:ext cx="4242987" cy="2078262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>
                  <a:solidFill>
                    <a:srgbClr val="16233C"/>
                  </a:solidFill>
                </a:rPr>
                <a:t>Выявить актуальность проблемы</a:t>
              </a:r>
            </a:p>
          </p:txBody>
        </p:sp>
        <p:sp>
          <p:nvSpPr>
            <p:cNvPr id="13" name="Скругленный прямоугольник 8">
              <a:extLst>
                <a:ext uri="{FF2B5EF4-FFF2-40B4-BE49-F238E27FC236}">
                  <a16:creationId xmlns:a16="http://schemas.microsoft.com/office/drawing/2014/main" id="{A093306E-8EC2-47F6-A1D8-91A10D16AC4A}"/>
                </a:ext>
              </a:extLst>
            </p:cNvPr>
            <p:cNvSpPr/>
            <p:nvPr/>
          </p:nvSpPr>
          <p:spPr>
            <a:xfrm>
              <a:off x="4803213" y="3316188"/>
              <a:ext cx="4242987" cy="2662462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>
                  <a:solidFill>
                    <a:srgbClr val="16233C"/>
                  </a:solidFill>
                </a:rPr>
                <a:t>Обосновать наличие проблемы и её актуальность</a:t>
              </a:r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88239C2A-04B9-4CD6-B9CD-768174D4794A}"/>
                </a:ext>
              </a:extLst>
            </p:cNvPr>
            <p:cNvSpPr/>
            <p:nvPr/>
          </p:nvSpPr>
          <p:spPr>
            <a:xfrm>
              <a:off x="-853719" y="2772139"/>
              <a:ext cx="584199" cy="584199"/>
            </a:xfrm>
            <a:prstGeom prst="ellipse">
              <a:avLst/>
            </a:prstGeom>
            <a:solidFill>
              <a:srgbClr val="F6A31C"/>
            </a:solidFill>
            <a:ln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/>
                <a:t>1</a:t>
              </a:r>
            </a:p>
          </p:txBody>
        </p:sp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2D7B5DD5-AF59-4D89-8A9D-2D7CFC5289CC}"/>
                </a:ext>
              </a:extLst>
            </p:cNvPr>
            <p:cNvSpPr/>
            <p:nvPr/>
          </p:nvSpPr>
          <p:spPr>
            <a:xfrm>
              <a:off x="-1062529" y="5514023"/>
              <a:ext cx="584199" cy="584199"/>
            </a:xfrm>
            <a:prstGeom prst="ellipse">
              <a:avLst/>
            </a:prstGeom>
            <a:solidFill>
              <a:srgbClr val="F6A31C"/>
            </a:solidFill>
            <a:ln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/>
                <a:t>2</a:t>
              </a:r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6EAF0B36-0AC3-48E2-AFA2-E2B79780F941}"/>
                </a:ext>
              </a:extLst>
            </p:cNvPr>
            <p:cNvSpPr/>
            <p:nvPr/>
          </p:nvSpPr>
          <p:spPr>
            <a:xfrm>
              <a:off x="8462001" y="3064238"/>
              <a:ext cx="584199" cy="584199"/>
            </a:xfrm>
            <a:prstGeom prst="ellipse">
              <a:avLst/>
            </a:prstGeom>
            <a:solidFill>
              <a:srgbClr val="F6A31C"/>
            </a:solidFill>
            <a:ln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/>
                <a:t>3</a:t>
              </a:r>
            </a:p>
          </p:txBody>
        </p:sp>
      </p:grp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ED27A0B-9033-4EB2-A5AD-54A824D58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41A906B-27DC-47F0-86E3-EB526DB9D4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03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477" y="481806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AE398018-113A-4E55-A38B-6928E2B9FFFC}"/>
              </a:ext>
            </a:extLst>
          </p:cNvPr>
          <p:cNvGrpSpPr/>
          <p:nvPr/>
        </p:nvGrpSpPr>
        <p:grpSpPr>
          <a:xfrm>
            <a:off x="2092473" y="1164125"/>
            <a:ext cx="4242987" cy="1688366"/>
            <a:chOff x="240113" y="1909538"/>
            <a:chExt cx="4242987" cy="1688366"/>
          </a:xfrm>
        </p:grpSpPr>
        <p:sp>
          <p:nvSpPr>
            <p:cNvPr id="18" name="Скругленный прямоугольник 14">
              <a:extLst>
                <a:ext uri="{FF2B5EF4-FFF2-40B4-BE49-F238E27FC236}">
                  <a16:creationId xmlns:a16="http://schemas.microsoft.com/office/drawing/2014/main" id="{F881D3F1-F063-4B99-AAC6-6059C88AC7CD}"/>
                </a:ext>
              </a:extLst>
            </p:cNvPr>
            <p:cNvSpPr/>
            <p:nvPr/>
          </p:nvSpPr>
          <p:spPr>
            <a:xfrm>
              <a:off x="240113" y="1909538"/>
              <a:ext cx="4242987" cy="1688366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>
                  <a:solidFill>
                    <a:srgbClr val="16233C"/>
                  </a:solidFill>
                </a:rPr>
                <a:t>Сформулировать проблему</a:t>
              </a: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5B0BAD8E-7180-46D7-AA65-312045BB2682}"/>
                </a:ext>
              </a:extLst>
            </p:cNvPr>
            <p:cNvSpPr/>
            <p:nvPr/>
          </p:nvSpPr>
          <p:spPr>
            <a:xfrm>
              <a:off x="474766" y="2895601"/>
              <a:ext cx="584199" cy="584199"/>
            </a:xfrm>
            <a:prstGeom prst="ellipse">
              <a:avLst/>
            </a:prstGeom>
            <a:solidFill>
              <a:srgbClr val="F6A31C"/>
            </a:solidFill>
            <a:ln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/>
                <a:t>1</a:t>
              </a:r>
            </a:p>
          </p:txBody>
        </p:sp>
      </p:grpSp>
      <p:sp>
        <p:nvSpPr>
          <p:cNvPr id="20" name="Скругленный прямоугольник 16">
            <a:extLst>
              <a:ext uri="{FF2B5EF4-FFF2-40B4-BE49-F238E27FC236}">
                <a16:creationId xmlns:a16="http://schemas.microsoft.com/office/drawing/2014/main" id="{45F08F13-73D7-4089-9F3F-1CBB57FED442}"/>
              </a:ext>
            </a:extLst>
          </p:cNvPr>
          <p:cNvSpPr/>
          <p:nvPr/>
        </p:nvSpPr>
        <p:spPr>
          <a:xfrm>
            <a:off x="6596137" y="1508660"/>
            <a:ext cx="4008363" cy="1126940"/>
          </a:xfrm>
          <a:prstGeom prst="roundRect">
            <a:avLst/>
          </a:prstGeom>
          <a:noFill/>
          <a:ln w="57150">
            <a:solidFill>
              <a:srgbClr val="C533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16233C"/>
                </a:solidFill>
              </a:rPr>
              <a:t>Во дворе нет детской площадки</a:t>
            </a:r>
          </a:p>
        </p:txBody>
      </p:sp>
      <p:sp>
        <p:nvSpPr>
          <p:cNvPr id="21" name="Скругленный прямоугольник 17">
            <a:extLst>
              <a:ext uri="{FF2B5EF4-FFF2-40B4-BE49-F238E27FC236}">
                <a16:creationId xmlns:a16="http://schemas.microsoft.com/office/drawing/2014/main" id="{8D809C55-59E3-4499-B611-D5FAADF1FB12}"/>
              </a:ext>
            </a:extLst>
          </p:cNvPr>
          <p:cNvSpPr/>
          <p:nvPr/>
        </p:nvSpPr>
        <p:spPr>
          <a:xfrm>
            <a:off x="2092473" y="3225239"/>
            <a:ext cx="8512027" cy="3150955"/>
          </a:xfrm>
          <a:prstGeom prst="roundRect">
            <a:avLst/>
          </a:prstGeom>
          <a:noFill/>
          <a:ln w="57150">
            <a:solidFill>
              <a:srgbClr val="C533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16233C"/>
                </a:solidFill>
              </a:rPr>
              <a:t>Нужно вести здоровый образ жизни и регулярно заниматься. Во дворе нет необходимого оборудования. В рамках проекта мы установим спортивный тренажёр, на котором могут в течение всего года заниматься и дети, и взрослые.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04AEACC2-7374-4B73-BBAE-DEE33102C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8A699867-7F99-480F-9011-FBCBF94DB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1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477" y="481806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885DE5A6-0AFB-4B4F-B37C-BBC6AD9297AC}"/>
              </a:ext>
            </a:extLst>
          </p:cNvPr>
          <p:cNvGrpSpPr/>
          <p:nvPr/>
        </p:nvGrpSpPr>
        <p:grpSpPr>
          <a:xfrm>
            <a:off x="2257065" y="1279489"/>
            <a:ext cx="4242987" cy="1688366"/>
            <a:chOff x="240113" y="1909538"/>
            <a:chExt cx="4242987" cy="1688366"/>
          </a:xfrm>
        </p:grpSpPr>
        <p:sp>
          <p:nvSpPr>
            <p:cNvPr id="10" name="Скругленный прямоугольник 4">
              <a:extLst>
                <a:ext uri="{FF2B5EF4-FFF2-40B4-BE49-F238E27FC236}">
                  <a16:creationId xmlns:a16="http://schemas.microsoft.com/office/drawing/2014/main" id="{CDB15294-D40E-44AD-9AB3-F69E28E4C3E0}"/>
                </a:ext>
              </a:extLst>
            </p:cNvPr>
            <p:cNvSpPr/>
            <p:nvPr/>
          </p:nvSpPr>
          <p:spPr>
            <a:xfrm>
              <a:off x="240113" y="1909538"/>
              <a:ext cx="4242987" cy="1688366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>
                  <a:solidFill>
                    <a:srgbClr val="16233C"/>
                  </a:solidFill>
                </a:rPr>
                <a:t>Сформулировать проблему</a:t>
              </a: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BC369A5F-4FC5-48C6-95F0-0BCAB88B5322}"/>
                </a:ext>
              </a:extLst>
            </p:cNvPr>
            <p:cNvSpPr/>
            <p:nvPr/>
          </p:nvSpPr>
          <p:spPr>
            <a:xfrm>
              <a:off x="474766" y="2895601"/>
              <a:ext cx="584199" cy="584199"/>
            </a:xfrm>
            <a:prstGeom prst="ellipse">
              <a:avLst/>
            </a:prstGeom>
            <a:solidFill>
              <a:srgbClr val="F6A31C"/>
            </a:solidFill>
            <a:ln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/>
                <a:t>1</a:t>
              </a:r>
            </a:p>
          </p:txBody>
        </p:sp>
      </p:grpSp>
      <p:sp>
        <p:nvSpPr>
          <p:cNvPr id="12" name="Скругленный прямоугольник 7">
            <a:extLst>
              <a:ext uri="{FF2B5EF4-FFF2-40B4-BE49-F238E27FC236}">
                <a16:creationId xmlns:a16="http://schemas.microsoft.com/office/drawing/2014/main" id="{058B4F5A-4524-4448-864D-0435B66D7943}"/>
              </a:ext>
            </a:extLst>
          </p:cNvPr>
          <p:cNvSpPr/>
          <p:nvPr/>
        </p:nvSpPr>
        <p:spPr>
          <a:xfrm>
            <a:off x="6760729" y="1624024"/>
            <a:ext cx="4008363" cy="1126940"/>
          </a:xfrm>
          <a:prstGeom prst="roundRect">
            <a:avLst/>
          </a:prstGeom>
          <a:noFill/>
          <a:ln w="57150">
            <a:solidFill>
              <a:srgbClr val="C533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16233C"/>
                </a:solidFill>
              </a:rPr>
              <a:t>Во дворе нет детской площадки</a:t>
            </a:r>
          </a:p>
        </p:txBody>
      </p:sp>
      <p:sp>
        <p:nvSpPr>
          <p:cNvPr id="13" name="Скругленный прямоугольник 8">
            <a:extLst>
              <a:ext uri="{FF2B5EF4-FFF2-40B4-BE49-F238E27FC236}">
                <a16:creationId xmlns:a16="http://schemas.microsoft.com/office/drawing/2014/main" id="{0FB6DB09-76E6-4820-A6DB-E99CCFFC4308}"/>
              </a:ext>
            </a:extLst>
          </p:cNvPr>
          <p:cNvSpPr/>
          <p:nvPr/>
        </p:nvSpPr>
        <p:spPr>
          <a:xfrm>
            <a:off x="2257065" y="3290430"/>
            <a:ext cx="8512027" cy="3085764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детям в возрасте 3-7 лет необходимо пространство для активной деятельности, взаимодействия со сверстниками, изучения окружающего мира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в границах ТОС нет оборудованного безопасного места для детей в возрасте 3-7 лет (или есть устаревшее, требует обновления)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EA75C77-3DB1-4512-90EC-D248D7C57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52489A8-64CB-4900-97AE-D02A7BA510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1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9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477" y="481806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483B2658-127A-49B9-BA93-4E70F7CA9E2A}"/>
              </a:ext>
            </a:extLst>
          </p:cNvPr>
          <p:cNvGrpSpPr/>
          <p:nvPr/>
        </p:nvGrpSpPr>
        <p:grpSpPr>
          <a:xfrm>
            <a:off x="2251646" y="1250044"/>
            <a:ext cx="4242987" cy="2078262"/>
            <a:chOff x="240112" y="3890738"/>
            <a:chExt cx="4242987" cy="2078262"/>
          </a:xfrm>
        </p:grpSpPr>
        <p:sp>
          <p:nvSpPr>
            <p:cNvPr id="15" name="Скругленный прямоугольник 3">
              <a:extLst>
                <a:ext uri="{FF2B5EF4-FFF2-40B4-BE49-F238E27FC236}">
                  <a16:creationId xmlns:a16="http://schemas.microsoft.com/office/drawing/2014/main" id="{A6C3A196-808B-4BA8-878C-66D75E74E4ED}"/>
                </a:ext>
              </a:extLst>
            </p:cNvPr>
            <p:cNvSpPr/>
            <p:nvPr/>
          </p:nvSpPr>
          <p:spPr>
            <a:xfrm>
              <a:off x="240112" y="3890738"/>
              <a:ext cx="4242987" cy="2078262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>
                  <a:solidFill>
                    <a:srgbClr val="16233C"/>
                  </a:solidFill>
                </a:rPr>
                <a:t>Выявить актуальность проблемы</a:t>
              </a:r>
            </a:p>
          </p:txBody>
        </p:sp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2FED9939-F75D-4EB7-9810-7FC18EEF2289}"/>
                </a:ext>
              </a:extLst>
            </p:cNvPr>
            <p:cNvSpPr/>
            <p:nvPr/>
          </p:nvSpPr>
          <p:spPr>
            <a:xfrm>
              <a:off x="448178" y="5164542"/>
              <a:ext cx="584199" cy="584199"/>
            </a:xfrm>
            <a:prstGeom prst="ellipse">
              <a:avLst/>
            </a:prstGeom>
            <a:solidFill>
              <a:srgbClr val="F6A31C"/>
            </a:solidFill>
            <a:ln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/>
                <a:t>2</a:t>
              </a:r>
            </a:p>
          </p:txBody>
        </p:sp>
      </p:grpSp>
      <p:pic>
        <p:nvPicPr>
          <p:cNvPr id="17" name="Picture 4" descr="Человек что-то ищет, держа ладонь на лбу и задыхаясь. удивленный, любопытный и изумленный, смотрящий вдаль и видящий вдалеке концептуальную иллюстрацию Premium векторы">
            <a:extLst>
              <a:ext uri="{FF2B5EF4-FFF2-40B4-BE49-F238E27FC236}">
                <a16:creationId xmlns:a16="http://schemas.microsoft.com/office/drawing/2014/main" id="{442DDA73-6AEC-40A4-83C9-6937448E1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5184" t="10465" r="6323" b="14618"/>
          <a:stretch>
            <a:fillRect/>
          </a:stretch>
        </p:blipFill>
        <p:spPr bwMode="auto">
          <a:xfrm>
            <a:off x="8226338" y="790815"/>
            <a:ext cx="3162300" cy="2677174"/>
          </a:xfrm>
          <a:prstGeom prst="rect">
            <a:avLst/>
          </a:prstGeom>
          <a:noFill/>
        </p:spPr>
      </p:pic>
      <p:sp>
        <p:nvSpPr>
          <p:cNvPr id="18" name="Скругленный прямоугольник 6">
            <a:extLst>
              <a:ext uri="{FF2B5EF4-FFF2-40B4-BE49-F238E27FC236}">
                <a16:creationId xmlns:a16="http://schemas.microsoft.com/office/drawing/2014/main" id="{65B3232F-2E98-41AF-BF97-0947F6BF6023}"/>
              </a:ext>
            </a:extLst>
          </p:cNvPr>
          <p:cNvSpPr/>
          <p:nvPr/>
        </p:nvSpPr>
        <p:spPr>
          <a:xfrm>
            <a:off x="2220489" y="3467989"/>
            <a:ext cx="8512027" cy="3085764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3C"/>
                </a:solidFill>
              </a:rPr>
              <a:t>Проблема представлена в границах ТОС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3C"/>
                </a:solidFill>
              </a:rPr>
              <a:t>В границах ТОС есть жители, являющиеся носителями проблемы – для них решение проблемы актуально, важно, влияет на их уровень комфорта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3C"/>
                </a:solidFill>
              </a:rPr>
              <a:t>Жители ТОС признают необходимость решения проблемы (знают о ней!)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3C"/>
                </a:solidFill>
              </a:rPr>
              <a:t>Бездействие может привести к неблагоприятным последствиям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FED1C8B-44A2-4AD7-A3CC-335999CEE4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F51572E9-D390-4156-B493-52AFF3CB05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79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477" y="481806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E25FD7B-3F10-43F6-90D3-8C5F545BBA0A}"/>
              </a:ext>
            </a:extLst>
          </p:cNvPr>
          <p:cNvGrpSpPr/>
          <p:nvPr/>
        </p:nvGrpSpPr>
        <p:grpSpPr>
          <a:xfrm>
            <a:off x="1712150" y="1111700"/>
            <a:ext cx="4797871" cy="1988230"/>
            <a:chOff x="4800006" y="2766421"/>
            <a:chExt cx="4797871" cy="1988230"/>
          </a:xfrm>
        </p:grpSpPr>
        <p:sp>
          <p:nvSpPr>
            <p:cNvPr id="10" name="Скругленный прямоугольник 7">
              <a:extLst>
                <a:ext uri="{FF2B5EF4-FFF2-40B4-BE49-F238E27FC236}">
                  <a16:creationId xmlns:a16="http://schemas.microsoft.com/office/drawing/2014/main" id="{8B8FF9CE-C30A-4F09-9C95-AB026F1A572F}"/>
                </a:ext>
              </a:extLst>
            </p:cNvPr>
            <p:cNvSpPr/>
            <p:nvPr/>
          </p:nvSpPr>
          <p:spPr>
            <a:xfrm>
              <a:off x="4800006" y="2766421"/>
              <a:ext cx="4797871" cy="19882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>
                  <a:solidFill>
                    <a:srgbClr val="16233C"/>
                  </a:solidFill>
                </a:rPr>
                <a:t>Обосновать наличие проблемы и её актуальность</a:t>
              </a: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B7DB5E9E-3ED8-46FD-A456-26F50055B540}"/>
                </a:ext>
              </a:extLst>
            </p:cNvPr>
            <p:cNvSpPr/>
            <p:nvPr/>
          </p:nvSpPr>
          <p:spPr>
            <a:xfrm>
              <a:off x="8750893" y="2895601"/>
              <a:ext cx="584199" cy="584199"/>
            </a:xfrm>
            <a:prstGeom prst="ellipse">
              <a:avLst/>
            </a:prstGeom>
            <a:solidFill>
              <a:srgbClr val="F6A31C"/>
            </a:solidFill>
            <a:ln>
              <a:solidFill>
                <a:srgbClr val="F6A3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/>
                <a:t>3</a:t>
              </a:r>
            </a:p>
          </p:txBody>
        </p:sp>
      </p:grpSp>
      <p:sp>
        <p:nvSpPr>
          <p:cNvPr id="12" name="Скругленный прямоугольник 10">
            <a:extLst>
              <a:ext uri="{FF2B5EF4-FFF2-40B4-BE49-F238E27FC236}">
                <a16:creationId xmlns:a16="http://schemas.microsoft.com/office/drawing/2014/main" id="{39C2B623-2A5C-418C-A269-B3DA18B3B0A0}"/>
              </a:ext>
            </a:extLst>
          </p:cNvPr>
          <p:cNvSpPr/>
          <p:nvPr/>
        </p:nvSpPr>
        <p:spPr>
          <a:xfrm>
            <a:off x="1712150" y="3290430"/>
            <a:ext cx="8512027" cy="3085764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3C"/>
                </a:solidFill>
              </a:rPr>
              <a:t>Проблема описана конкретно, имеется статистика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3C"/>
                </a:solidFill>
              </a:rPr>
              <a:t>Подтверждение актуальности проблемы - опросы жителей ТОС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3C"/>
                </a:solidFill>
              </a:rPr>
              <a:t>Объект ТОС и метод решения соотносится с проблемой, результатами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6233C"/>
                </a:solidFill>
              </a:rPr>
              <a:t>Указаны неблагоприятные последствия в случае, если проблема не будет решена (при наличии)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16233C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F8B0245-5CB3-401E-B1E3-746786FA3C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3B78243-C653-44C9-A538-0EFA89559F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5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AD3A3A-26DE-48CE-B064-90DD5BF02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6BAED-0CEC-4C68-B9EA-915C6D6B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477" y="481806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6A31C"/>
                </a:solidFill>
                <a:latin typeface="Bahnschrift" panose="020B0502040204020203" pitchFamily="34" charset="0"/>
              </a:rPr>
              <a:t>Раздел II. Сведения о проекте</a:t>
            </a:r>
            <a:br>
              <a:rPr lang="ru-RU" b="1" dirty="0">
                <a:latin typeface="Bahnschrift" panose="020B0502040204020203" pitchFamily="34" charset="0"/>
              </a:rPr>
            </a:br>
            <a:endParaRPr lang="ru-RU" b="1" dirty="0">
              <a:solidFill>
                <a:srgbClr val="F6A31C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BAF2BFA9-B774-41AF-9243-C2B5E9E39994}"/>
              </a:ext>
            </a:extLst>
          </p:cNvPr>
          <p:cNvSpPr txBox="1">
            <a:spLocks/>
          </p:cNvSpPr>
          <p:nvPr/>
        </p:nvSpPr>
        <p:spPr>
          <a:xfrm>
            <a:off x="6865842" y="1302964"/>
            <a:ext cx="3900488" cy="1241942"/>
          </a:xfrm>
          <a:prstGeom prst="roundRect">
            <a:avLst/>
          </a:prstGeom>
          <a:solidFill>
            <a:srgbClr val="F6A31C"/>
          </a:solidFill>
          <a:ln>
            <a:solidFill>
              <a:srgbClr val="F6A31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bg1"/>
                </a:solidFill>
              </a:rPr>
              <a:t>6. Цель и задачи проекта</a:t>
            </a: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id="{05067125-5C0B-4823-B188-CC3360C6C3BC}"/>
              </a:ext>
            </a:extLst>
          </p:cNvPr>
          <p:cNvSpPr/>
          <p:nvPr/>
        </p:nvSpPr>
        <p:spPr>
          <a:xfrm>
            <a:off x="2254301" y="1302963"/>
            <a:ext cx="4008363" cy="3534797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16233C"/>
                </a:solidFill>
              </a:rPr>
              <a:t>Цель</a:t>
            </a:r>
            <a:endParaRPr lang="ru-RU" sz="2800" dirty="0">
              <a:solidFill>
                <a:srgbClr val="16233C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Одна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Благополучное решение проблемы из п.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Связана с объектом ТОС</a:t>
            </a:r>
          </a:p>
        </p:txBody>
      </p:sp>
      <p:sp>
        <p:nvSpPr>
          <p:cNvPr id="11" name="Скругленный прямоугольник 15">
            <a:extLst>
              <a:ext uri="{FF2B5EF4-FFF2-40B4-BE49-F238E27FC236}">
                <a16:creationId xmlns:a16="http://schemas.microsoft.com/office/drawing/2014/main" id="{97A53465-62CB-46BE-8519-4014C9560149}"/>
              </a:ext>
            </a:extLst>
          </p:cNvPr>
          <p:cNvSpPr/>
          <p:nvPr/>
        </p:nvSpPr>
        <p:spPr>
          <a:xfrm>
            <a:off x="6865843" y="2767475"/>
            <a:ext cx="3900488" cy="3352986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16233C"/>
                </a:solidFill>
              </a:rPr>
              <a:t>Задачи</a:t>
            </a:r>
            <a:endParaRPr lang="ru-RU" sz="2800" dirty="0">
              <a:solidFill>
                <a:srgbClr val="16233C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Несколько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6233C"/>
                </a:solidFill>
              </a:rPr>
              <a:t>Исходят из цели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u="sng" dirty="0">
                <a:solidFill>
                  <a:srgbClr val="16233C"/>
                </a:solidFill>
              </a:rPr>
              <a:t>Помогают устранить препятствия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3442B30-2BE7-426E-B8DA-FA3A36D98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88" y="235632"/>
            <a:ext cx="1167127" cy="49234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BF69971-CE42-4BFB-B550-0D64DEFA03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00" y="288384"/>
            <a:ext cx="984015" cy="3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500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913</Words>
  <Application>Microsoft Office PowerPoint</Application>
  <PresentationFormat>Широкоэкранный</PresentationFormat>
  <Paragraphs>137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Bahnschrift</vt:lpstr>
      <vt:lpstr>Bahnschrift SemiBold</vt:lpstr>
      <vt:lpstr>Bahnschrift SemiBold SemiConden</vt:lpstr>
      <vt:lpstr>Bahnschrift SemiCondensed</vt:lpstr>
      <vt:lpstr>Calibri</vt:lpstr>
      <vt:lpstr>Calibri Light</vt:lpstr>
      <vt:lpstr>Panton Light</vt:lpstr>
      <vt:lpstr>Тема Office</vt:lpstr>
      <vt:lpstr>Готовим заявку на конкурс проектов ТОС Хабаровского края</vt:lpstr>
      <vt:lpstr>Раздел I. Общая информация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Раздел II. Сведения о проекте </vt:lpstr>
      <vt:lpstr>   Расчёт стоимости трудового  участия в реализации проекта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Капура Илья</dc:creator>
  <cp:lastModifiedBy>Капура Илья </cp:lastModifiedBy>
  <cp:revision>21</cp:revision>
  <dcterms:created xsi:type="dcterms:W3CDTF">2022-07-28T04:59:36Z</dcterms:created>
  <dcterms:modified xsi:type="dcterms:W3CDTF">2022-08-04T00:34:56Z</dcterms:modified>
</cp:coreProperties>
</file>